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1" r:id="rId6"/>
    <p:sldId id="260" r:id="rId7"/>
    <p:sldId id="262" r:id="rId8"/>
    <p:sldId id="264" r:id="rId9"/>
    <p:sldId id="263" r:id="rId10"/>
    <p:sldId id="276" r:id="rId11"/>
    <p:sldId id="267" r:id="rId12"/>
    <p:sldId id="277" r:id="rId13"/>
    <p:sldId id="272" r:id="rId14"/>
    <p:sldId id="274" r:id="rId15"/>
    <p:sldId id="275" r:id="rId16"/>
    <p:sldId id="269" r:id="rId17"/>
    <p:sldId id="271" r:id="rId18"/>
    <p:sldId id="273"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F0CD"/>
    <a:srgbClr val="7030A0"/>
    <a:srgbClr val="E99A4B"/>
    <a:srgbClr val="7ABFF2"/>
    <a:srgbClr val="399FEB"/>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26" autoAdjust="0"/>
  </p:normalViewPr>
  <p:slideViewPr>
    <p:cSldViewPr snapToGrid="0">
      <p:cViewPr varScale="1">
        <p:scale>
          <a:sx n="101" d="100"/>
          <a:sy n="101" d="100"/>
        </p:scale>
        <p:origin x="39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9884A-DE90-4573-924C-B35746F1E17B}"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FFB3FF-125E-4B38-B2E7-E5AAD251BE54}" type="slidenum">
              <a:rPr lang="en-US" smtClean="0"/>
              <a:t>‹#›</a:t>
            </a:fld>
            <a:endParaRPr lang="en-US"/>
          </a:p>
        </p:txBody>
      </p:sp>
    </p:spTree>
    <p:extLst>
      <p:ext uri="{BB962C8B-B14F-4D97-AF65-F5344CB8AC3E}">
        <p14:creationId xmlns:p14="http://schemas.microsoft.com/office/powerpoint/2010/main" val="3356572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FFB3FF-125E-4B38-B2E7-E5AAD251BE54}" type="slidenum">
              <a:rPr lang="en-US" smtClean="0"/>
              <a:t>1</a:t>
            </a:fld>
            <a:endParaRPr lang="en-US"/>
          </a:p>
        </p:txBody>
      </p:sp>
    </p:spTree>
    <p:extLst>
      <p:ext uri="{BB962C8B-B14F-4D97-AF65-F5344CB8AC3E}">
        <p14:creationId xmlns:p14="http://schemas.microsoft.com/office/powerpoint/2010/main" val="171422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preprocessing (</a:t>
            </a:r>
            <a:r>
              <a:rPr lang="en-US" dirty="0" err="1"/>
              <a:t>CropFrame</a:t>
            </a:r>
            <a:r>
              <a:rPr lang="en-US" dirty="0"/>
              <a:t>) and </a:t>
            </a:r>
            <a:r>
              <a:rPr lang="en-US" dirty="0" err="1"/>
              <a:t>AdvancedHairAugmentation</a:t>
            </a:r>
            <a:r>
              <a:rPr lang="en-US" dirty="0"/>
              <a:t> were wrapped as </a:t>
            </a:r>
            <a:r>
              <a:rPr lang="en-US" dirty="0" err="1"/>
              <a:t>Albumentation</a:t>
            </a:r>
            <a:r>
              <a:rPr lang="en-US" dirty="0"/>
              <a:t> package functions to be called at the augmentation transformer, with probability of 100% for </a:t>
            </a:r>
            <a:r>
              <a:rPr lang="en-US" dirty="0" err="1"/>
              <a:t>CropFrame</a:t>
            </a:r>
            <a:r>
              <a:rPr lang="en-US" dirty="0"/>
              <a:t> as it has a validation inside it to not crop images without microscopic view, and also to make the images similar to the masks dimensions as they were also processed with the same functions. The </a:t>
            </a:r>
            <a:r>
              <a:rPr lang="en-US" dirty="0" err="1"/>
              <a:t>AdvancedHairAugmentation</a:t>
            </a:r>
            <a:r>
              <a:rPr lang="en-US" dirty="0"/>
              <a:t> had probability of 50%, where internally, it had another random hair generator of 0 to 5 new hairs, with random rotations, flip, and number …</a:t>
            </a:r>
          </a:p>
          <a:p>
            <a:endParaRPr lang="en-US" dirty="0"/>
          </a:p>
          <a:p>
            <a:r>
              <a:rPr lang="en-US" dirty="0"/>
              <a:t>We will talk about the hair augmentation in a next slide.</a:t>
            </a:r>
          </a:p>
        </p:txBody>
      </p:sp>
      <p:sp>
        <p:nvSpPr>
          <p:cNvPr id="4" name="Slide Number Placeholder 3"/>
          <p:cNvSpPr>
            <a:spLocks noGrp="1"/>
          </p:cNvSpPr>
          <p:nvPr>
            <p:ph type="sldNum" sz="quarter" idx="5"/>
          </p:nvPr>
        </p:nvSpPr>
        <p:spPr/>
        <p:txBody>
          <a:bodyPr/>
          <a:lstStyle/>
          <a:p>
            <a:fld id="{E5FFB3FF-125E-4B38-B2E7-E5AAD251BE54}" type="slidenum">
              <a:rPr lang="en-US" smtClean="0"/>
              <a:t>3</a:t>
            </a:fld>
            <a:endParaRPr lang="en-US"/>
          </a:p>
        </p:txBody>
      </p:sp>
    </p:spTree>
    <p:extLst>
      <p:ext uri="{BB962C8B-B14F-4D97-AF65-F5344CB8AC3E}">
        <p14:creationId xmlns:p14="http://schemas.microsoft.com/office/powerpoint/2010/main" val="156294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hair was segmented manually by hand from 5 images, and resized then adjusted the contrast to be smaller than the images and not affect the overall image features. This way, we are solving two problems:</a:t>
            </a:r>
          </a:p>
          <a:p>
            <a:pPr marL="228600" indent="-228600">
              <a:buAutoNum type="arabicPeriod"/>
            </a:pPr>
            <a:r>
              <a:rPr lang="en-US" dirty="0"/>
              <a:t>The model will no longer learn that certain group of images (that could belong to a specific class due to imbalance) have hair, and others not; this way, we are adding hair with a probability to all images and forcing the model to learn that it is the problem of the entire dataset and not a specific feature for a specific group.</a:t>
            </a:r>
          </a:p>
          <a:p>
            <a:pPr marL="228600" indent="-228600">
              <a:buAutoNum type="arabicPeriod"/>
            </a:pPr>
            <a:r>
              <a:rPr lang="en-US" dirty="0"/>
              <a:t>By adding hair (and not removing it with inpainting), we are avoiding manipulating or altering (all) of the image's texture/color features. As there is no distinctive way to detect hair, the inpainting will affect negatively all images. Adding hair avoids the inpainting process and adds the hair in a way that it is random and doesn’t alter the image features.</a:t>
            </a:r>
          </a:p>
        </p:txBody>
      </p:sp>
      <p:sp>
        <p:nvSpPr>
          <p:cNvPr id="4" name="Slide Number Placeholder 3"/>
          <p:cNvSpPr>
            <a:spLocks noGrp="1"/>
          </p:cNvSpPr>
          <p:nvPr>
            <p:ph type="sldNum" sz="quarter" idx="5"/>
          </p:nvPr>
        </p:nvSpPr>
        <p:spPr/>
        <p:txBody>
          <a:bodyPr/>
          <a:lstStyle/>
          <a:p>
            <a:fld id="{E5FFB3FF-125E-4B38-B2E7-E5AAD251BE54}" type="slidenum">
              <a:rPr lang="en-US" smtClean="0"/>
              <a:t>4</a:t>
            </a:fld>
            <a:endParaRPr lang="en-US"/>
          </a:p>
        </p:txBody>
      </p:sp>
    </p:spTree>
    <p:extLst>
      <p:ext uri="{BB962C8B-B14F-4D97-AF65-F5344CB8AC3E}">
        <p14:creationId xmlns:p14="http://schemas.microsoft.com/office/powerpoint/2010/main" val="822513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the full </a:t>
            </a:r>
            <a:r>
              <a:rPr lang="en-US"/>
              <a:t>augmentation process.</a:t>
            </a:r>
          </a:p>
        </p:txBody>
      </p:sp>
      <p:sp>
        <p:nvSpPr>
          <p:cNvPr id="4" name="Slide Number Placeholder 3"/>
          <p:cNvSpPr>
            <a:spLocks noGrp="1"/>
          </p:cNvSpPr>
          <p:nvPr>
            <p:ph type="sldNum" sz="quarter" idx="5"/>
          </p:nvPr>
        </p:nvSpPr>
        <p:spPr/>
        <p:txBody>
          <a:bodyPr/>
          <a:lstStyle/>
          <a:p>
            <a:fld id="{E5FFB3FF-125E-4B38-B2E7-E5AAD251BE54}" type="slidenum">
              <a:rPr lang="en-US" smtClean="0"/>
              <a:t>5</a:t>
            </a:fld>
            <a:endParaRPr lang="en-US"/>
          </a:p>
        </p:txBody>
      </p:sp>
    </p:spTree>
    <p:extLst>
      <p:ext uri="{BB962C8B-B14F-4D97-AF65-F5344CB8AC3E}">
        <p14:creationId xmlns:p14="http://schemas.microsoft.com/office/powerpoint/2010/main" val="3978220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architecture followed is using VGG16_BN and two attention blocks, that was implemented for melanoma recognition. We didn’t use the same exact code but wrote it from scratch and compared the implementation and result to the author results, with also using the official implementation as guidance, and specific numbers for the architecture to be the same. Each of the attention blocks outputs both the features (that are combined with the model features before entering into the classifier layer), and an attention map (that we can use as a mask to compare it with our segmentation mask).</a:t>
            </a:r>
          </a:p>
        </p:txBody>
      </p:sp>
      <p:sp>
        <p:nvSpPr>
          <p:cNvPr id="4" name="Slide Number Placeholder 3"/>
          <p:cNvSpPr>
            <a:spLocks noGrp="1"/>
          </p:cNvSpPr>
          <p:nvPr>
            <p:ph type="sldNum" sz="quarter" idx="5"/>
          </p:nvPr>
        </p:nvSpPr>
        <p:spPr/>
        <p:txBody>
          <a:bodyPr/>
          <a:lstStyle/>
          <a:p>
            <a:fld id="{E5FFB3FF-125E-4B38-B2E7-E5AAD251BE54}" type="slidenum">
              <a:rPr lang="en-US" smtClean="0"/>
              <a:t>7</a:t>
            </a:fld>
            <a:endParaRPr lang="en-US"/>
          </a:p>
        </p:txBody>
      </p:sp>
    </p:spTree>
    <p:extLst>
      <p:ext uri="{BB962C8B-B14F-4D97-AF65-F5344CB8AC3E}">
        <p14:creationId xmlns:p14="http://schemas.microsoft.com/office/powerpoint/2010/main" val="3892659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The attention blocks outputs features plus an attention mask. We compare it to the segmentation we made and produce a loss that is </a:t>
            </a:r>
            <a:r>
              <a:rPr lang="en-US" sz="1200" b="1" i="1" dirty="0"/>
              <a:t>only used in the training loop </a:t>
            </a:r>
            <a:r>
              <a:rPr lang="en-US" sz="1200" i="1" dirty="0"/>
              <a:t>to control the overall training loss based on the attention mask accuracy.</a:t>
            </a:r>
          </a:p>
        </p:txBody>
      </p:sp>
      <p:sp>
        <p:nvSpPr>
          <p:cNvPr id="4" name="Slide Number Placeholder 3"/>
          <p:cNvSpPr>
            <a:spLocks noGrp="1"/>
          </p:cNvSpPr>
          <p:nvPr>
            <p:ph type="sldNum" sz="quarter" idx="5"/>
          </p:nvPr>
        </p:nvSpPr>
        <p:spPr/>
        <p:txBody>
          <a:bodyPr/>
          <a:lstStyle/>
          <a:p>
            <a:fld id="{E5FFB3FF-125E-4B38-B2E7-E5AAD251BE54}" type="slidenum">
              <a:rPr lang="en-US" smtClean="0"/>
              <a:t>10</a:t>
            </a:fld>
            <a:endParaRPr lang="en-US"/>
          </a:p>
        </p:txBody>
      </p:sp>
    </p:spTree>
    <p:extLst>
      <p:ext uri="{BB962C8B-B14F-4D97-AF65-F5344CB8AC3E}">
        <p14:creationId xmlns:p14="http://schemas.microsoft.com/office/powerpoint/2010/main" val="3829378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 CAM visualization of the attention maps generated from pooling layer 3 (first attention map/block) on challenge 2 validation split.</a:t>
            </a:r>
          </a:p>
        </p:txBody>
      </p:sp>
      <p:sp>
        <p:nvSpPr>
          <p:cNvPr id="4" name="Slide Number Placeholder 3"/>
          <p:cNvSpPr>
            <a:spLocks noGrp="1"/>
          </p:cNvSpPr>
          <p:nvPr>
            <p:ph type="sldNum" sz="quarter" idx="5"/>
          </p:nvPr>
        </p:nvSpPr>
        <p:spPr/>
        <p:txBody>
          <a:bodyPr/>
          <a:lstStyle/>
          <a:p>
            <a:fld id="{E5FFB3FF-125E-4B38-B2E7-E5AAD251BE54}" type="slidenum">
              <a:rPr lang="en-US" smtClean="0"/>
              <a:t>15</a:t>
            </a:fld>
            <a:endParaRPr lang="en-US"/>
          </a:p>
        </p:txBody>
      </p:sp>
    </p:spTree>
    <p:extLst>
      <p:ext uri="{BB962C8B-B14F-4D97-AF65-F5344CB8AC3E}">
        <p14:creationId xmlns:p14="http://schemas.microsoft.com/office/powerpoint/2010/main" val="2461661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FFB3FF-125E-4B38-B2E7-E5AAD251BE54}" type="slidenum">
              <a:rPr lang="en-US" smtClean="0"/>
              <a:t>18</a:t>
            </a:fld>
            <a:endParaRPr lang="en-US"/>
          </a:p>
        </p:txBody>
      </p:sp>
    </p:spTree>
    <p:extLst>
      <p:ext uri="{BB962C8B-B14F-4D97-AF65-F5344CB8AC3E}">
        <p14:creationId xmlns:p14="http://schemas.microsoft.com/office/powerpoint/2010/main" val="90340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62EA-0AB2-D28C-B2BC-0767EFFFD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1CB79B-11BD-BF61-684B-D99F430F79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E4A6AF-C235-2077-0C3F-982E5BDA8E88}"/>
              </a:ext>
            </a:extLst>
          </p:cNvPr>
          <p:cNvSpPr>
            <a:spLocks noGrp="1"/>
          </p:cNvSpPr>
          <p:nvPr>
            <p:ph type="dt" sz="half" idx="10"/>
          </p:nvPr>
        </p:nvSpPr>
        <p:spPr/>
        <p:txBody>
          <a:bodyPr/>
          <a:lstStyle/>
          <a:p>
            <a:fld id="{8CF595BF-5795-4EC8-B925-EBA606E4765B}" type="datetime1">
              <a:rPr lang="en-US" smtClean="0"/>
              <a:t>1/15/2024</a:t>
            </a:fld>
            <a:endParaRPr lang="en-US"/>
          </a:p>
        </p:txBody>
      </p:sp>
      <p:sp>
        <p:nvSpPr>
          <p:cNvPr id="5" name="Footer Placeholder 4">
            <a:extLst>
              <a:ext uri="{FF2B5EF4-FFF2-40B4-BE49-F238E27FC236}">
                <a16:creationId xmlns:a16="http://schemas.microsoft.com/office/drawing/2014/main" id="{EBBEFCC4-E32F-63EA-96CD-89BF695C3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53D8F-7451-1489-28BA-E83034DDBB5E}"/>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40867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DF20-65A7-C491-1EA9-CFA6128D61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39F486-50C6-A290-156D-232B51101F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5C288-79BA-CFE7-0EFF-9AC5EC34B3FB}"/>
              </a:ext>
            </a:extLst>
          </p:cNvPr>
          <p:cNvSpPr>
            <a:spLocks noGrp="1"/>
          </p:cNvSpPr>
          <p:nvPr>
            <p:ph type="dt" sz="half" idx="10"/>
          </p:nvPr>
        </p:nvSpPr>
        <p:spPr/>
        <p:txBody>
          <a:bodyPr/>
          <a:lstStyle/>
          <a:p>
            <a:fld id="{531BC525-1653-4E78-A34F-C4D50CC63D1A}" type="datetime1">
              <a:rPr lang="en-US" smtClean="0"/>
              <a:t>1/15/2024</a:t>
            </a:fld>
            <a:endParaRPr lang="en-US"/>
          </a:p>
        </p:txBody>
      </p:sp>
      <p:sp>
        <p:nvSpPr>
          <p:cNvPr id="5" name="Footer Placeholder 4">
            <a:extLst>
              <a:ext uri="{FF2B5EF4-FFF2-40B4-BE49-F238E27FC236}">
                <a16:creationId xmlns:a16="http://schemas.microsoft.com/office/drawing/2014/main" id="{397D0504-58A6-69F6-EFA9-E4D512A25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8DAB3-2590-A74A-E1D8-25F182BC1AF9}"/>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27630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18CB36-D821-587B-03BC-A03D33D53C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3F29CC-B646-51E7-42E8-3A87690BF9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BAAE5-818C-06CA-4342-2F87F5EE2AF1}"/>
              </a:ext>
            </a:extLst>
          </p:cNvPr>
          <p:cNvSpPr>
            <a:spLocks noGrp="1"/>
          </p:cNvSpPr>
          <p:nvPr>
            <p:ph type="dt" sz="half" idx="10"/>
          </p:nvPr>
        </p:nvSpPr>
        <p:spPr/>
        <p:txBody>
          <a:bodyPr/>
          <a:lstStyle/>
          <a:p>
            <a:fld id="{304F1084-A06A-4EBF-8659-482212630B72}" type="datetime1">
              <a:rPr lang="en-US" smtClean="0"/>
              <a:t>1/15/2024</a:t>
            </a:fld>
            <a:endParaRPr lang="en-US"/>
          </a:p>
        </p:txBody>
      </p:sp>
      <p:sp>
        <p:nvSpPr>
          <p:cNvPr id="5" name="Footer Placeholder 4">
            <a:extLst>
              <a:ext uri="{FF2B5EF4-FFF2-40B4-BE49-F238E27FC236}">
                <a16:creationId xmlns:a16="http://schemas.microsoft.com/office/drawing/2014/main" id="{5613B561-5E42-F6F0-336E-45A731DB3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04400-7CEB-8D41-F143-6AF639232581}"/>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99715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ADC50-FC59-D64B-86CA-27BF7E6AE5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3F43E-CE99-85C2-0F21-C2CF5A0980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27E3A-FC58-FAF1-1DE8-3590D7368844}"/>
              </a:ext>
            </a:extLst>
          </p:cNvPr>
          <p:cNvSpPr>
            <a:spLocks noGrp="1"/>
          </p:cNvSpPr>
          <p:nvPr>
            <p:ph type="dt" sz="half" idx="10"/>
          </p:nvPr>
        </p:nvSpPr>
        <p:spPr/>
        <p:txBody>
          <a:bodyPr/>
          <a:lstStyle/>
          <a:p>
            <a:fld id="{F8079983-97F7-4668-BAD6-E5C5F4B7864E}" type="datetime1">
              <a:rPr lang="en-US" smtClean="0"/>
              <a:t>1/15/2024</a:t>
            </a:fld>
            <a:endParaRPr lang="en-US"/>
          </a:p>
        </p:txBody>
      </p:sp>
      <p:sp>
        <p:nvSpPr>
          <p:cNvPr id="5" name="Footer Placeholder 4">
            <a:extLst>
              <a:ext uri="{FF2B5EF4-FFF2-40B4-BE49-F238E27FC236}">
                <a16:creationId xmlns:a16="http://schemas.microsoft.com/office/drawing/2014/main" id="{A6E55208-65A5-C4C3-6F6D-892A7D4E8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0E044-DF39-B813-1311-A6BA96C001B0}"/>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2798700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4DA9-4C8C-0086-561B-A8567AA77C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C12C75-9BAE-8A28-3824-8FD5534615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C39512-6B96-4A7B-7A30-B1F33BEB1FF5}"/>
              </a:ext>
            </a:extLst>
          </p:cNvPr>
          <p:cNvSpPr>
            <a:spLocks noGrp="1"/>
          </p:cNvSpPr>
          <p:nvPr>
            <p:ph type="dt" sz="half" idx="10"/>
          </p:nvPr>
        </p:nvSpPr>
        <p:spPr/>
        <p:txBody>
          <a:bodyPr/>
          <a:lstStyle/>
          <a:p>
            <a:fld id="{33A46C19-7599-47A3-8922-5FC3420AE27C}" type="datetime1">
              <a:rPr lang="en-US" smtClean="0"/>
              <a:t>1/15/2024</a:t>
            </a:fld>
            <a:endParaRPr lang="en-US"/>
          </a:p>
        </p:txBody>
      </p:sp>
      <p:sp>
        <p:nvSpPr>
          <p:cNvPr id="5" name="Footer Placeholder 4">
            <a:extLst>
              <a:ext uri="{FF2B5EF4-FFF2-40B4-BE49-F238E27FC236}">
                <a16:creationId xmlns:a16="http://schemas.microsoft.com/office/drawing/2014/main" id="{C9EA6D4C-D21E-501D-7BBC-13A631B88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F2939-9899-09D0-2E7F-DCA4DF1488C0}"/>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81002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199F-02A6-F7FB-C3C1-23C7CC2CC4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F5466-0871-BED7-E0B6-413274AC17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287AC2-7FE7-93A2-673B-4ED6C021E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3C951-DF18-3D8A-13AE-ADEDA81ACAF8}"/>
              </a:ext>
            </a:extLst>
          </p:cNvPr>
          <p:cNvSpPr>
            <a:spLocks noGrp="1"/>
          </p:cNvSpPr>
          <p:nvPr>
            <p:ph type="dt" sz="half" idx="10"/>
          </p:nvPr>
        </p:nvSpPr>
        <p:spPr/>
        <p:txBody>
          <a:bodyPr/>
          <a:lstStyle/>
          <a:p>
            <a:fld id="{E02DA227-DC7C-4D41-9FF9-7C7168FA3F1F}" type="datetime1">
              <a:rPr lang="en-US" smtClean="0"/>
              <a:t>1/15/2024</a:t>
            </a:fld>
            <a:endParaRPr lang="en-US"/>
          </a:p>
        </p:txBody>
      </p:sp>
      <p:sp>
        <p:nvSpPr>
          <p:cNvPr id="6" name="Footer Placeholder 5">
            <a:extLst>
              <a:ext uri="{FF2B5EF4-FFF2-40B4-BE49-F238E27FC236}">
                <a16:creationId xmlns:a16="http://schemas.microsoft.com/office/drawing/2014/main" id="{226096DA-0332-94D9-3B94-468362523E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3746D6-4E58-C206-103D-552AC06FB2F1}"/>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98943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6901-7627-FFD0-7600-AEC209D1FD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C34C5-4989-1A91-27BE-50A797709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F1CD50-25C6-B876-4B81-FE37370645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4A1EE0-430B-11AB-DEF4-17416444F4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3A0CAA-361F-219B-D0DF-11CB085638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888C07-E28C-54BD-F854-E6EF7010619B}"/>
              </a:ext>
            </a:extLst>
          </p:cNvPr>
          <p:cNvSpPr>
            <a:spLocks noGrp="1"/>
          </p:cNvSpPr>
          <p:nvPr>
            <p:ph type="dt" sz="half" idx="10"/>
          </p:nvPr>
        </p:nvSpPr>
        <p:spPr/>
        <p:txBody>
          <a:bodyPr/>
          <a:lstStyle/>
          <a:p>
            <a:fld id="{87937A01-38FC-4C5C-8761-A939DD005D01}" type="datetime1">
              <a:rPr lang="en-US" smtClean="0"/>
              <a:t>1/15/2024</a:t>
            </a:fld>
            <a:endParaRPr lang="en-US"/>
          </a:p>
        </p:txBody>
      </p:sp>
      <p:sp>
        <p:nvSpPr>
          <p:cNvPr id="8" name="Footer Placeholder 7">
            <a:extLst>
              <a:ext uri="{FF2B5EF4-FFF2-40B4-BE49-F238E27FC236}">
                <a16:creationId xmlns:a16="http://schemas.microsoft.com/office/drawing/2014/main" id="{C6489099-2B82-F915-77E6-D0826A79BD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CDE24-6DAE-5731-F083-21D72598340D}"/>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95774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4DDCE-BEF2-6B07-211B-35F491887D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55DBB1-50C4-07D5-8A7F-48CEE70C50F5}"/>
              </a:ext>
            </a:extLst>
          </p:cNvPr>
          <p:cNvSpPr>
            <a:spLocks noGrp="1"/>
          </p:cNvSpPr>
          <p:nvPr>
            <p:ph type="dt" sz="half" idx="10"/>
          </p:nvPr>
        </p:nvSpPr>
        <p:spPr/>
        <p:txBody>
          <a:bodyPr/>
          <a:lstStyle/>
          <a:p>
            <a:fld id="{48D1C02C-66A3-4218-AD94-4D5FCD60EBC9}" type="datetime1">
              <a:rPr lang="en-US" smtClean="0"/>
              <a:t>1/15/2024</a:t>
            </a:fld>
            <a:endParaRPr lang="en-US"/>
          </a:p>
        </p:txBody>
      </p:sp>
      <p:sp>
        <p:nvSpPr>
          <p:cNvPr id="4" name="Footer Placeholder 3">
            <a:extLst>
              <a:ext uri="{FF2B5EF4-FFF2-40B4-BE49-F238E27FC236}">
                <a16:creationId xmlns:a16="http://schemas.microsoft.com/office/drawing/2014/main" id="{A739F503-4AB9-F5C3-5A88-72C6822847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563244-F2D5-47AB-4BE3-8718394576A5}"/>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55921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F79E95-CF1D-8B2C-E817-21EF9FCC2DFA}"/>
              </a:ext>
            </a:extLst>
          </p:cNvPr>
          <p:cNvSpPr>
            <a:spLocks noGrp="1"/>
          </p:cNvSpPr>
          <p:nvPr>
            <p:ph type="dt" sz="half" idx="10"/>
          </p:nvPr>
        </p:nvSpPr>
        <p:spPr/>
        <p:txBody>
          <a:bodyPr/>
          <a:lstStyle/>
          <a:p>
            <a:fld id="{B9CEDF9B-0186-4968-A4EB-FE38623CCF35}" type="datetime1">
              <a:rPr lang="en-US" smtClean="0"/>
              <a:t>1/15/2024</a:t>
            </a:fld>
            <a:endParaRPr lang="en-US"/>
          </a:p>
        </p:txBody>
      </p:sp>
      <p:sp>
        <p:nvSpPr>
          <p:cNvPr id="3" name="Footer Placeholder 2">
            <a:extLst>
              <a:ext uri="{FF2B5EF4-FFF2-40B4-BE49-F238E27FC236}">
                <a16:creationId xmlns:a16="http://schemas.microsoft.com/office/drawing/2014/main" id="{8A7618A9-E993-2EE9-3BA7-0204F0FBE9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FBEE07-15EB-0B9B-B240-364978D0005F}"/>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64780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7A73-1704-283E-5A94-2A874BCEBC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7AB476-91B3-E2C7-CE6E-68DA2BF691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FBA2A0-A728-5C88-DC4F-5ABFBDBC9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06785E-4822-B6AF-F770-B88E171ED150}"/>
              </a:ext>
            </a:extLst>
          </p:cNvPr>
          <p:cNvSpPr>
            <a:spLocks noGrp="1"/>
          </p:cNvSpPr>
          <p:nvPr>
            <p:ph type="dt" sz="half" idx="10"/>
          </p:nvPr>
        </p:nvSpPr>
        <p:spPr/>
        <p:txBody>
          <a:bodyPr/>
          <a:lstStyle/>
          <a:p>
            <a:fld id="{846CDB77-4A35-4B39-8C1D-F1E326001E47}" type="datetime1">
              <a:rPr lang="en-US" smtClean="0"/>
              <a:t>1/15/2024</a:t>
            </a:fld>
            <a:endParaRPr lang="en-US"/>
          </a:p>
        </p:txBody>
      </p:sp>
      <p:sp>
        <p:nvSpPr>
          <p:cNvPr id="6" name="Footer Placeholder 5">
            <a:extLst>
              <a:ext uri="{FF2B5EF4-FFF2-40B4-BE49-F238E27FC236}">
                <a16:creationId xmlns:a16="http://schemas.microsoft.com/office/drawing/2014/main" id="{93723BD5-BC56-1206-386D-3D9A0462D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20BFF-24EA-61AE-022C-90FABB6F2069}"/>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356212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0BAD-8E74-EA71-0A27-21ADA178E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638DA8-427F-BB16-48CA-AD6D56288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5590D7-D189-D0BD-FDDA-6BCDA3C21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229AC-A46A-2462-1F88-FA962FC3BD64}"/>
              </a:ext>
            </a:extLst>
          </p:cNvPr>
          <p:cNvSpPr>
            <a:spLocks noGrp="1"/>
          </p:cNvSpPr>
          <p:nvPr>
            <p:ph type="dt" sz="half" idx="10"/>
          </p:nvPr>
        </p:nvSpPr>
        <p:spPr/>
        <p:txBody>
          <a:bodyPr/>
          <a:lstStyle/>
          <a:p>
            <a:fld id="{1C1CAC95-5B9E-4926-A455-E87D3384D12B}" type="datetime1">
              <a:rPr lang="en-US" smtClean="0"/>
              <a:t>1/15/2024</a:t>
            </a:fld>
            <a:endParaRPr lang="en-US"/>
          </a:p>
        </p:txBody>
      </p:sp>
      <p:sp>
        <p:nvSpPr>
          <p:cNvPr id="6" name="Footer Placeholder 5">
            <a:extLst>
              <a:ext uri="{FF2B5EF4-FFF2-40B4-BE49-F238E27FC236}">
                <a16:creationId xmlns:a16="http://schemas.microsoft.com/office/drawing/2014/main" id="{C11A2BDC-3220-EB26-23D8-AC114F0824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0C4EF4-BA60-928B-4B8F-5869EDE1FFCA}"/>
              </a:ext>
            </a:extLst>
          </p:cNvPr>
          <p:cNvSpPr>
            <a:spLocks noGrp="1"/>
          </p:cNvSpPr>
          <p:nvPr>
            <p:ph type="sldNum" sz="quarter" idx="12"/>
          </p:nvPr>
        </p:nvSpPr>
        <p:spPr/>
        <p:txBody>
          <a:bodyPr/>
          <a:lstStyle/>
          <a:p>
            <a:fld id="{66DCE39B-9C7F-48CC-B030-5532A9E854AF}" type="slidenum">
              <a:rPr lang="en-US" smtClean="0"/>
              <a:t>‹#›</a:t>
            </a:fld>
            <a:endParaRPr lang="en-US"/>
          </a:p>
        </p:txBody>
      </p:sp>
    </p:spTree>
    <p:extLst>
      <p:ext uri="{BB962C8B-B14F-4D97-AF65-F5344CB8AC3E}">
        <p14:creationId xmlns:p14="http://schemas.microsoft.com/office/powerpoint/2010/main" val="1255368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615040-93B2-1D5F-CF98-9B648CFFCC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6334DA-D230-6D1B-A3DF-1E7E9B9C26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EB527-329B-BD38-2211-B645E49B93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4DD0F-030D-40D4-B7D7-829EB53224AA}" type="datetime1">
              <a:rPr lang="en-US" smtClean="0"/>
              <a:t>1/15/2024</a:t>
            </a:fld>
            <a:endParaRPr lang="en-US"/>
          </a:p>
        </p:txBody>
      </p:sp>
      <p:sp>
        <p:nvSpPr>
          <p:cNvPr id="5" name="Footer Placeholder 4">
            <a:extLst>
              <a:ext uri="{FF2B5EF4-FFF2-40B4-BE49-F238E27FC236}">
                <a16:creationId xmlns:a16="http://schemas.microsoft.com/office/drawing/2014/main" id="{49436EAB-1DE0-C171-A18B-00C6E416C4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444805-BB65-9A33-DC80-91DF4FD85F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CE39B-9C7F-48CC-B030-5532A9E854AF}" type="slidenum">
              <a:rPr lang="en-US" smtClean="0"/>
              <a:t>‹#›</a:t>
            </a:fld>
            <a:endParaRPr lang="en-US"/>
          </a:p>
        </p:txBody>
      </p:sp>
    </p:spTree>
    <p:extLst>
      <p:ext uri="{BB962C8B-B14F-4D97-AF65-F5344CB8AC3E}">
        <p14:creationId xmlns:p14="http://schemas.microsoft.com/office/powerpoint/2010/main" val="1259523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a:extLst>
              <a:ext uri="{FF2B5EF4-FFF2-40B4-BE49-F238E27FC236}">
                <a16:creationId xmlns:a16="http://schemas.microsoft.com/office/drawing/2014/main" id="{18367B7B-8396-E9A3-A68F-46BC73E96D85}"/>
              </a:ext>
            </a:extLst>
          </p:cNvPr>
          <p:cNvPicPr>
            <a:picLocks noChangeAspect="1"/>
          </p:cNvPicPr>
          <p:nvPr/>
        </p:nvPicPr>
        <p:blipFill rotWithShape="1">
          <a:blip r:embed="rId3"/>
          <a:srcRect l="1440" r="23037" b="2"/>
          <a:stretch/>
        </p:blipFill>
        <p:spPr>
          <a:xfrm>
            <a:off x="3523488" y="10"/>
            <a:ext cx="8668512" cy="6857990"/>
          </a:xfrm>
          <a:prstGeom prst="rect">
            <a:avLst/>
          </a:prstGeom>
        </p:spPr>
      </p:pic>
      <p:sp>
        <p:nvSpPr>
          <p:cNvPr id="98" name="Rectangle 9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5C016F-BD07-87F3-E4D3-2181D3185056}"/>
              </a:ext>
            </a:extLst>
          </p:cNvPr>
          <p:cNvSpPr>
            <a:spLocks noGrp="1"/>
          </p:cNvSpPr>
          <p:nvPr>
            <p:ph type="ctrTitle"/>
          </p:nvPr>
        </p:nvSpPr>
        <p:spPr>
          <a:xfrm>
            <a:off x="477981" y="1122363"/>
            <a:ext cx="4023360" cy="3204134"/>
          </a:xfrm>
        </p:spPr>
        <p:txBody>
          <a:bodyPr anchor="b">
            <a:normAutofit/>
          </a:bodyPr>
          <a:lstStyle/>
          <a:p>
            <a:pPr algn="l"/>
            <a:r>
              <a:rPr lang="en-US" sz="4800"/>
              <a:t>Deep Learning CAD Project Defense</a:t>
            </a:r>
          </a:p>
        </p:txBody>
      </p:sp>
      <p:sp>
        <p:nvSpPr>
          <p:cNvPr id="3" name="Subtitle 2">
            <a:extLst>
              <a:ext uri="{FF2B5EF4-FFF2-40B4-BE49-F238E27FC236}">
                <a16:creationId xmlns:a16="http://schemas.microsoft.com/office/drawing/2014/main" id="{53C239DA-5B77-96C9-0715-42C55879BCDB}"/>
              </a:ext>
            </a:extLst>
          </p:cNvPr>
          <p:cNvSpPr>
            <a:spLocks noGrp="1"/>
          </p:cNvSpPr>
          <p:nvPr>
            <p:ph type="subTitle" idx="1"/>
          </p:nvPr>
        </p:nvSpPr>
        <p:spPr>
          <a:xfrm>
            <a:off x="477980" y="4872922"/>
            <a:ext cx="4023359" cy="1208141"/>
          </a:xfrm>
        </p:spPr>
        <p:txBody>
          <a:bodyPr>
            <a:normAutofit/>
          </a:bodyPr>
          <a:lstStyle/>
          <a:p>
            <a:pPr algn="l"/>
            <a:r>
              <a:rPr lang="en-US" sz="2000" dirty="0"/>
              <a:t>Abdelrahman HABIB</a:t>
            </a:r>
          </a:p>
        </p:txBody>
      </p:sp>
      <p:sp>
        <p:nvSpPr>
          <p:cNvPr id="100" name="Rectangle 9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87E6223-2E7C-83CD-DAD6-A1A41852A2FF}"/>
              </a:ext>
            </a:extLst>
          </p:cNvPr>
          <p:cNvSpPr>
            <a:spLocks noGrp="1"/>
          </p:cNvSpPr>
          <p:nvPr>
            <p:ph type="sldNum" sz="quarter" idx="12"/>
          </p:nvPr>
        </p:nvSpPr>
        <p:spPr>
          <a:xfrm>
            <a:off x="8970819" y="6356350"/>
            <a:ext cx="2743200" cy="365125"/>
          </a:xfrm>
        </p:spPr>
        <p:txBody>
          <a:bodyPr>
            <a:normAutofit/>
          </a:bodyPr>
          <a:lstStyle/>
          <a:p>
            <a:pPr>
              <a:spcAft>
                <a:spcPts val="600"/>
              </a:spcAft>
            </a:pPr>
            <a:fld id="{66DCE39B-9C7F-48CC-B030-5532A9E854AF}" type="slidenum">
              <a:rPr lang="en-US">
                <a:solidFill>
                  <a:schemeClr val="bg1"/>
                </a:solidFill>
              </a:rPr>
              <a:pPr>
                <a:spcAft>
                  <a:spcPts val="600"/>
                </a:spcAft>
              </a:pPr>
              <a:t>1</a:t>
            </a:fld>
            <a:endParaRPr lang="en-US">
              <a:solidFill>
                <a:schemeClr val="bg1"/>
              </a:solidFill>
            </a:endParaRPr>
          </a:p>
        </p:txBody>
      </p:sp>
    </p:spTree>
    <p:extLst>
      <p:ext uri="{BB962C8B-B14F-4D97-AF65-F5344CB8AC3E}">
        <p14:creationId xmlns:p14="http://schemas.microsoft.com/office/powerpoint/2010/main" val="118161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[4/7] Configurations</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10</a:t>
            </a:fld>
            <a:endParaRPr lang="en-US"/>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B356FBF-37F8-CB83-61F5-8A1EE996FE3A}"/>
                  </a:ext>
                </a:extLst>
              </p:cNvPr>
              <p:cNvGraphicFramePr>
                <a:graphicFrameLocks noGrp="1"/>
              </p:cNvGraphicFramePr>
              <p:nvPr>
                <p:extLst>
                  <p:ext uri="{D42A27DB-BD31-4B8C-83A1-F6EECF244321}">
                    <p14:modId xmlns:p14="http://schemas.microsoft.com/office/powerpoint/2010/main" val="4192910163"/>
                  </p:ext>
                </p:extLst>
              </p:nvPr>
            </p:nvGraphicFramePr>
            <p:xfrm>
              <a:off x="756120" y="1261122"/>
              <a:ext cx="10597677" cy="4057158"/>
            </p:xfrm>
            <a:graphic>
              <a:graphicData uri="http://schemas.openxmlformats.org/drawingml/2006/table">
                <a:tbl>
                  <a:tblPr firstRow="1" bandRow="1">
                    <a:tableStyleId>{5DA37D80-6434-44D0-A028-1B22A696006F}</a:tableStyleId>
                  </a:tblPr>
                  <a:tblGrid>
                    <a:gridCol w="1608389">
                      <a:extLst>
                        <a:ext uri="{9D8B030D-6E8A-4147-A177-3AD203B41FA5}">
                          <a16:colId xmlns:a16="http://schemas.microsoft.com/office/drawing/2014/main" val="667173117"/>
                        </a:ext>
                      </a:extLst>
                    </a:gridCol>
                    <a:gridCol w="4305920">
                      <a:extLst>
                        <a:ext uri="{9D8B030D-6E8A-4147-A177-3AD203B41FA5}">
                          <a16:colId xmlns:a16="http://schemas.microsoft.com/office/drawing/2014/main" val="1460847975"/>
                        </a:ext>
                      </a:extLst>
                    </a:gridCol>
                    <a:gridCol w="269631">
                      <a:extLst>
                        <a:ext uri="{9D8B030D-6E8A-4147-A177-3AD203B41FA5}">
                          <a16:colId xmlns:a16="http://schemas.microsoft.com/office/drawing/2014/main" val="3573340522"/>
                        </a:ext>
                      </a:extLst>
                    </a:gridCol>
                    <a:gridCol w="4413737">
                      <a:extLst>
                        <a:ext uri="{9D8B030D-6E8A-4147-A177-3AD203B41FA5}">
                          <a16:colId xmlns:a16="http://schemas.microsoft.com/office/drawing/2014/main" val="387014851"/>
                        </a:ext>
                      </a:extLst>
                    </a:gridCol>
                  </a:tblGrid>
                  <a:tr h="431921">
                    <a:tc>
                      <a:txBody>
                        <a:bodyPr/>
                        <a:lstStyle/>
                        <a:p>
                          <a:endParaRPr lang="en-US" sz="1400"/>
                        </a:p>
                      </a:txBody>
                      <a:tcPr/>
                    </a:tc>
                    <a:tc gridSpan="2">
                      <a:txBody>
                        <a:bodyPr/>
                        <a:lstStyle/>
                        <a:p>
                          <a:r>
                            <a:rPr lang="en-US" sz="1400" dirty="0"/>
                            <a:t>Challenge 1</a:t>
                          </a:r>
                        </a:p>
                      </a:txBody>
                      <a:tcPr/>
                    </a:tc>
                    <a:tc hMerge="1">
                      <a:txBody>
                        <a:bodyPr/>
                        <a:lstStyle/>
                        <a:p>
                          <a:endParaRPr lang="en-US" dirty="0"/>
                        </a:p>
                      </a:txBody>
                      <a:tcPr/>
                    </a:tc>
                    <a:tc>
                      <a:txBody>
                        <a:bodyPr/>
                        <a:lstStyle/>
                        <a:p>
                          <a:r>
                            <a:rPr lang="en-US" sz="1400" dirty="0"/>
                            <a:t>Challenge 2</a:t>
                          </a:r>
                        </a:p>
                      </a:txBody>
                      <a:tcPr/>
                    </a:tc>
                    <a:extLst>
                      <a:ext uri="{0D108BD9-81ED-4DB2-BD59-A6C34878D82A}">
                        <a16:rowId xmlns:a16="http://schemas.microsoft.com/office/drawing/2014/main" val="1716150993"/>
                      </a:ext>
                    </a:extLst>
                  </a:tr>
                  <a:tr h="355004">
                    <a:tc>
                      <a:txBody>
                        <a:bodyPr/>
                        <a:lstStyle/>
                        <a:p>
                          <a:r>
                            <a:rPr lang="en-US" sz="1400" dirty="0"/>
                            <a:t>Epochs</a:t>
                          </a:r>
                        </a:p>
                      </a:txBody>
                      <a:tcPr/>
                    </a:tc>
                    <a:tc gridSpan="3">
                      <a:txBody>
                        <a:bodyPr/>
                        <a:lstStyle/>
                        <a:p>
                          <a:pPr algn="ctr"/>
                          <a:r>
                            <a:rPr lang="en-US" sz="1400" dirty="0"/>
                            <a:t>50 (</a:t>
                          </a:r>
                          <a:r>
                            <a:rPr lang="en-US" sz="1400" dirty="0" err="1"/>
                            <a:t>EarlyStopping</a:t>
                          </a:r>
                          <a:r>
                            <a:rPr lang="en-US" sz="1400" dirty="0"/>
                            <a:t> stops with patience = 5)</a:t>
                          </a:r>
                        </a:p>
                      </a:txBody>
                      <a:tcPr/>
                    </a:tc>
                    <a:tc hMerge="1">
                      <a:txBody>
                        <a:bodyPr/>
                        <a:lstStyle/>
                        <a:p>
                          <a:endParaRPr lang="en-US"/>
                        </a:p>
                      </a:txBody>
                      <a:tcPr/>
                    </a:tc>
                    <a:tc hMerge="1">
                      <a:txBody>
                        <a:bodyPr/>
                        <a:lstStyle/>
                        <a:p>
                          <a:pPr algn="ctr"/>
                          <a:endParaRPr lang="en-US" sz="1600" dirty="0"/>
                        </a:p>
                      </a:txBody>
                      <a:tcPr/>
                    </a:tc>
                    <a:extLst>
                      <a:ext uri="{0D108BD9-81ED-4DB2-BD59-A6C34878D82A}">
                        <a16:rowId xmlns:a16="http://schemas.microsoft.com/office/drawing/2014/main" val="2015763347"/>
                      </a:ext>
                    </a:extLst>
                  </a:tr>
                  <a:tr h="355004">
                    <a:tc>
                      <a:txBody>
                        <a:bodyPr/>
                        <a:lstStyle/>
                        <a:p>
                          <a:r>
                            <a:rPr lang="en-US" sz="1400" dirty="0"/>
                            <a:t>Learning Rates</a:t>
                          </a:r>
                        </a:p>
                      </a:txBody>
                      <a:tcPr/>
                    </a:tc>
                    <a:tc gridSpan="3">
                      <a:txBody>
                        <a:bodyPr/>
                        <a:lstStyle/>
                        <a:p>
                          <a:pPr algn="ctr"/>
                          <a:r>
                            <a:rPr lang="en-US" sz="1400" dirty="0"/>
                            <a:t>0.0001 &amp; 0.00001 (best results – avoided overfitting)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991600"/>
                      </a:ext>
                    </a:extLst>
                  </a:tr>
                  <a:tr h="962707">
                    <a:tc>
                      <a:txBody>
                        <a:bodyPr/>
                        <a:lstStyle/>
                        <a:p>
                          <a:r>
                            <a:rPr lang="en-US" sz="1400" b="1" dirty="0"/>
                            <a:t>Experiments</a:t>
                          </a:r>
                          <a:r>
                            <a:rPr lang="en-US" sz="1400" dirty="0"/>
                            <a:t> Controllers</a:t>
                          </a:r>
                        </a:p>
                      </a:txBody>
                      <a:tcPr/>
                    </a:tc>
                    <a:tc gridSpan="3">
                      <a:txBody>
                        <a:bodyPr/>
                        <a:lstStyle/>
                        <a:p>
                          <a:pPr marL="342900" indent="-342900">
                            <a:buAutoNum type="arabicPeriod"/>
                          </a:pPr>
                          <a:r>
                            <a:rPr lang="en-US" sz="1400" dirty="0"/>
                            <a:t>ClassifierExperiment.py (Base 1 Model / No Masks Used)</a:t>
                          </a:r>
                        </a:p>
                        <a:p>
                          <a:pPr marL="342900" indent="-342900">
                            <a:buAutoNum type="arabicPeriod"/>
                          </a:pPr>
                          <a:r>
                            <a:rPr lang="en-US" sz="1400" dirty="0"/>
                            <a:t>ClassifierExperiment</a:t>
                          </a:r>
                          <a:r>
                            <a:rPr lang="en-US" sz="1400" b="1" dirty="0"/>
                            <a:t>CV</a:t>
                          </a:r>
                          <a:r>
                            <a:rPr lang="en-US" sz="1400" dirty="0"/>
                            <a:t>.py (Base ensemble Model / No Mask Used)</a:t>
                          </a:r>
                        </a:p>
                        <a:p>
                          <a:pPr marL="342900" indent="-342900">
                            <a:buAutoNum type="arabicPeriod"/>
                          </a:pPr>
                          <a:r>
                            <a:rPr lang="en-US" sz="1400" dirty="0"/>
                            <a:t>Classifier</a:t>
                          </a:r>
                          <a:r>
                            <a:rPr lang="en-US" sz="1400" b="1" dirty="0"/>
                            <a:t>Seg</a:t>
                          </a:r>
                          <a:r>
                            <a:rPr lang="en-US" sz="1400" dirty="0"/>
                            <a:t>Experiment.py (Base 1 Model / Masks Used)</a:t>
                          </a:r>
                        </a:p>
                        <a:p>
                          <a:pPr marL="342900" indent="-342900">
                            <a:buAutoNum type="arabicPeriod"/>
                          </a:pPr>
                          <a:r>
                            <a:rPr lang="en-US" sz="1400" dirty="0"/>
                            <a:t>Classifier</a:t>
                          </a:r>
                          <a:r>
                            <a:rPr lang="en-US" sz="1400" b="1" dirty="0"/>
                            <a:t>Seg</a:t>
                          </a:r>
                          <a:r>
                            <a:rPr lang="en-US" sz="1400" dirty="0"/>
                            <a:t>Experiment</a:t>
                          </a:r>
                          <a:r>
                            <a:rPr lang="en-US" sz="1400" b="1" dirty="0"/>
                            <a:t>CV</a:t>
                          </a:r>
                          <a:r>
                            <a:rPr lang="en-US" sz="1400" dirty="0"/>
                            <a:t>.py (Base ensemble Model / Masks Used)</a:t>
                          </a:r>
                        </a:p>
                      </a:txBody>
                      <a:tcPr/>
                    </a:tc>
                    <a:tc hMerge="1">
                      <a:txBody>
                        <a:bodyPr/>
                        <a:lstStyle/>
                        <a:p>
                          <a:endParaRPr lang="en-US"/>
                        </a:p>
                      </a:txBody>
                      <a:tcPr/>
                    </a:tc>
                    <a:tc hMerge="1">
                      <a:txBody>
                        <a:bodyPr/>
                        <a:lstStyle/>
                        <a:p>
                          <a:pPr marL="342900" indent="-342900">
                            <a:buAutoNum type="arabicPeriod"/>
                          </a:pPr>
                          <a:endParaRPr lang="en-US" sz="1600" dirty="0"/>
                        </a:p>
                      </a:txBody>
                      <a:tcPr/>
                    </a:tc>
                    <a:extLst>
                      <a:ext uri="{0D108BD9-81ED-4DB2-BD59-A6C34878D82A}">
                        <a16:rowId xmlns:a16="http://schemas.microsoft.com/office/drawing/2014/main" val="3361505419"/>
                      </a:ext>
                    </a:extLst>
                  </a:tr>
                  <a:tr h="603506">
                    <a:tc>
                      <a:txBody>
                        <a:bodyPr/>
                        <a:lstStyle/>
                        <a:p>
                          <a:r>
                            <a:rPr lang="en-US" sz="1400" b="0" dirty="0"/>
                            <a:t>Loss (No Mask, </a:t>
                          </a:r>
                          <a:r>
                            <a:rPr lang="en-US" sz="1400" b="1" dirty="0"/>
                            <a:t>Experiments 1, 2</a:t>
                          </a:r>
                          <a:r>
                            <a:rPr lang="en-US" sz="1400" dirty="0"/>
                            <a:t>)</a:t>
                          </a:r>
                        </a:p>
                      </a:txBody>
                      <a:tcPr/>
                    </a:tc>
                    <a:tc>
                      <a:txBody>
                        <a:bodyPr/>
                        <a:lstStyle/>
                        <a:p>
                          <a:pPr marL="0" indent="0">
                            <a:buNone/>
                          </a:pPr>
                          <a14:m>
                            <m:oMathPara xmlns:m="http://schemas.openxmlformats.org/officeDocument/2006/math">
                              <m:oMathParaPr>
                                <m:jc m:val="center"/>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𝑊𝐶𝐸</m:t>
                                    </m:r>
                                  </m:sub>
                                </m:sSub>
                              </m:oMath>
                            </m:oMathPara>
                          </a14:m>
                          <a:endParaRPr lang="en-US" sz="1400" i="1" dirty="0"/>
                        </a:p>
                        <a:p>
                          <a:pPr marL="0" indent="0" algn="ctr">
                            <a:buNone/>
                          </a:pPr>
                          <a:r>
                            <a:rPr lang="en-US" sz="1400" i="1" dirty="0"/>
                            <a:t>( Weighted Cross Entropy)</a:t>
                          </a: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𝐹𝐿</m:t>
                                  </m:r>
                                </m:sub>
                              </m:sSub>
                              <m:r>
                                <a:rPr lang="en-US" sz="1400" b="0" i="1" smtClean="0">
                                  <a:latin typeface="Cambria Math" panose="02040503050406030204" pitchFamily="18" charset="0"/>
                                </a:rPr>
                                <m:t>=</m:t>
                              </m:r>
                              <m:r>
                                <a:rPr lang="en-US" sz="1400" b="0" i="1" smtClean="0">
                                  <a:latin typeface="Cambria Math" panose="02040503050406030204" pitchFamily="18" charset="0"/>
                                </a:rPr>
                                <m:t>𝐹𝐿</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r>
                                <a:rPr lang="en-US" sz="1400" b="0" i="1" smtClean="0">
                                  <a:latin typeface="Cambria Math" panose="02040503050406030204" pitchFamily="18" charset="0"/>
                                </a:rPr>
                                <m:t>=−</m:t>
                              </m:r>
                              <m:r>
                                <m:rPr>
                                  <m:sty m:val="p"/>
                                </m:rPr>
                                <a:rPr lang="el-GR" sz="1400" b="0" i="1" smtClean="0">
                                  <a:latin typeface="Cambria Math" panose="02040503050406030204" pitchFamily="18" charset="0"/>
                                </a:rPr>
                                <m:t>α</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e>
                                <m:sup>
                                  <m:r>
                                    <m:rPr>
                                      <m:sty m:val="p"/>
                                    </m:rPr>
                                    <a:rPr lang="el-GR" sz="1400" b="0" i="1" smtClean="0">
                                      <a:latin typeface="Cambria Math" panose="02040503050406030204" pitchFamily="18" charset="0"/>
                                    </a:rPr>
                                    <m:t>γ</m:t>
                                  </m:r>
                                </m:sup>
                              </m:sSup>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m:t>
                                          </m:r>
                                        </m:sub>
                                      </m:sSub>
                                    </m:e>
                                  </m:d>
                                </m:e>
                              </m:func>
                            </m:oMath>
                          </a14:m>
                          <a:r>
                            <a:rPr lang="en-US" sz="14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(Multi-class focal loss)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 Multi-class focal loss (No Masks, Experiments 1, 2)</a:t>
                          </a:r>
                        </a:p>
                        <a:p>
                          <a:r>
                            <a:rPr lang="en-US" sz="1600" dirty="0"/>
                            <a:t>2. </a:t>
                          </a:r>
                        </a:p>
                      </a:txBody>
                      <a:tcPr/>
                    </a:tc>
                    <a:extLst>
                      <a:ext uri="{0D108BD9-81ED-4DB2-BD59-A6C34878D82A}">
                        <a16:rowId xmlns:a16="http://schemas.microsoft.com/office/drawing/2014/main" val="1494624139"/>
                      </a:ext>
                    </a:extLst>
                  </a:tr>
                  <a:tr h="1349016">
                    <a:tc>
                      <a:txBody>
                        <a:bodyPr/>
                        <a:lstStyle/>
                        <a:p>
                          <a:r>
                            <a:rPr lang="en-US" sz="1400" dirty="0"/>
                            <a:t>Loss (w/ Mask</a:t>
                          </a:r>
                          <a:r>
                            <a:rPr lang="en-US" sz="1400" b="0" dirty="0"/>
                            <a:t>, </a:t>
                          </a:r>
                          <a:r>
                            <a:rPr lang="en-US" sz="1400" b="1" dirty="0"/>
                            <a:t>Experiments 3, 4</a:t>
                          </a:r>
                          <a:r>
                            <a:rPr lang="en-US" sz="1400" dirty="0"/>
                            <a:t>)</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1:</a:t>
                          </a:r>
                          <a:endParaRPr lang="en-US" sz="1400" i="1" dirty="0"/>
                        </a:p>
                        <a:p>
                          <a:pPr marL="0" indent="0">
                            <a:buNone/>
                          </a:pPr>
                          <a:endParaRPr lang="en-US" sz="1400" i="1" dirty="0"/>
                        </a:p>
                        <a:p>
                          <a:pPr marL="0" indent="0">
                            <a:buNone/>
                          </a:pPr>
                          <a:endParaRPr lang="en-US" sz="14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2:</a:t>
                          </a:r>
                          <a:endParaRPr lang="en-US" sz="1400" i="1" dirty="0"/>
                        </a:p>
                        <a:p>
                          <a:pPr marL="0" indent="0">
                            <a:buNone/>
                          </a:pPr>
                          <a:endParaRPr lang="en-US" sz="1400" i="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p>
                      </a:txBody>
                      <a:tcPr/>
                    </a:tc>
                    <a:tc hMerge="1">
                      <a:txBody>
                        <a:bodyPr/>
                        <a:lstStyle/>
                        <a:p>
                          <a:endParaRPr lang="en-US"/>
                        </a:p>
                      </a:txBody>
                      <a:tcPr/>
                    </a:tc>
                    <a:extLst>
                      <a:ext uri="{0D108BD9-81ED-4DB2-BD59-A6C34878D82A}">
                        <a16:rowId xmlns:a16="http://schemas.microsoft.com/office/drawing/2014/main" val="3471267900"/>
                      </a:ext>
                    </a:extLst>
                  </a:tr>
                </a:tbl>
              </a:graphicData>
            </a:graphic>
          </p:graphicFrame>
        </mc:Choice>
        <mc:Fallback xmlns="">
          <p:graphicFrame>
            <p:nvGraphicFramePr>
              <p:cNvPr id="16" name="Table 15">
                <a:extLst>
                  <a:ext uri="{FF2B5EF4-FFF2-40B4-BE49-F238E27FC236}">
                    <a16:creationId xmlns:a16="http://schemas.microsoft.com/office/drawing/2014/main" id="{FB356FBF-37F8-CB83-61F5-8A1EE996FE3A}"/>
                  </a:ext>
                </a:extLst>
              </p:cNvPr>
              <p:cNvGraphicFramePr>
                <a:graphicFrameLocks noGrp="1"/>
              </p:cNvGraphicFramePr>
              <p:nvPr>
                <p:extLst>
                  <p:ext uri="{D42A27DB-BD31-4B8C-83A1-F6EECF244321}">
                    <p14:modId xmlns:p14="http://schemas.microsoft.com/office/powerpoint/2010/main" val="4192910163"/>
                  </p:ext>
                </p:extLst>
              </p:nvPr>
            </p:nvGraphicFramePr>
            <p:xfrm>
              <a:off x="756120" y="1261122"/>
              <a:ext cx="10597677" cy="4057158"/>
            </p:xfrm>
            <a:graphic>
              <a:graphicData uri="http://schemas.openxmlformats.org/drawingml/2006/table">
                <a:tbl>
                  <a:tblPr firstRow="1" bandRow="1">
                    <a:tableStyleId>{5DA37D80-6434-44D0-A028-1B22A696006F}</a:tableStyleId>
                  </a:tblPr>
                  <a:tblGrid>
                    <a:gridCol w="1608389">
                      <a:extLst>
                        <a:ext uri="{9D8B030D-6E8A-4147-A177-3AD203B41FA5}">
                          <a16:colId xmlns:a16="http://schemas.microsoft.com/office/drawing/2014/main" val="667173117"/>
                        </a:ext>
                      </a:extLst>
                    </a:gridCol>
                    <a:gridCol w="4305920">
                      <a:extLst>
                        <a:ext uri="{9D8B030D-6E8A-4147-A177-3AD203B41FA5}">
                          <a16:colId xmlns:a16="http://schemas.microsoft.com/office/drawing/2014/main" val="1460847975"/>
                        </a:ext>
                      </a:extLst>
                    </a:gridCol>
                    <a:gridCol w="269631">
                      <a:extLst>
                        <a:ext uri="{9D8B030D-6E8A-4147-A177-3AD203B41FA5}">
                          <a16:colId xmlns:a16="http://schemas.microsoft.com/office/drawing/2014/main" val="3573340522"/>
                        </a:ext>
                      </a:extLst>
                    </a:gridCol>
                    <a:gridCol w="4413737">
                      <a:extLst>
                        <a:ext uri="{9D8B030D-6E8A-4147-A177-3AD203B41FA5}">
                          <a16:colId xmlns:a16="http://schemas.microsoft.com/office/drawing/2014/main" val="387014851"/>
                        </a:ext>
                      </a:extLst>
                    </a:gridCol>
                  </a:tblGrid>
                  <a:tr h="431921">
                    <a:tc>
                      <a:txBody>
                        <a:bodyPr/>
                        <a:lstStyle/>
                        <a:p>
                          <a:endParaRPr lang="en-US" sz="1400"/>
                        </a:p>
                      </a:txBody>
                      <a:tcPr/>
                    </a:tc>
                    <a:tc gridSpan="2">
                      <a:txBody>
                        <a:bodyPr/>
                        <a:lstStyle/>
                        <a:p>
                          <a:r>
                            <a:rPr lang="en-US" sz="1400" dirty="0"/>
                            <a:t>Challenge 1</a:t>
                          </a:r>
                        </a:p>
                      </a:txBody>
                      <a:tcPr/>
                    </a:tc>
                    <a:tc hMerge="1">
                      <a:txBody>
                        <a:bodyPr/>
                        <a:lstStyle/>
                        <a:p>
                          <a:endParaRPr lang="en-US" dirty="0"/>
                        </a:p>
                      </a:txBody>
                      <a:tcPr/>
                    </a:tc>
                    <a:tc>
                      <a:txBody>
                        <a:bodyPr/>
                        <a:lstStyle/>
                        <a:p>
                          <a:r>
                            <a:rPr lang="en-US" sz="1400" dirty="0"/>
                            <a:t>Challenge 2</a:t>
                          </a:r>
                        </a:p>
                      </a:txBody>
                      <a:tcPr/>
                    </a:tc>
                    <a:extLst>
                      <a:ext uri="{0D108BD9-81ED-4DB2-BD59-A6C34878D82A}">
                        <a16:rowId xmlns:a16="http://schemas.microsoft.com/office/drawing/2014/main" val="1716150993"/>
                      </a:ext>
                    </a:extLst>
                  </a:tr>
                  <a:tr h="355004">
                    <a:tc>
                      <a:txBody>
                        <a:bodyPr/>
                        <a:lstStyle/>
                        <a:p>
                          <a:r>
                            <a:rPr lang="en-US" sz="1400" dirty="0"/>
                            <a:t>Epochs</a:t>
                          </a:r>
                        </a:p>
                      </a:txBody>
                      <a:tcPr/>
                    </a:tc>
                    <a:tc gridSpan="3">
                      <a:txBody>
                        <a:bodyPr/>
                        <a:lstStyle/>
                        <a:p>
                          <a:pPr algn="ctr"/>
                          <a:r>
                            <a:rPr lang="en-US" sz="1400" dirty="0"/>
                            <a:t>50 (</a:t>
                          </a:r>
                          <a:r>
                            <a:rPr lang="en-US" sz="1400" dirty="0" err="1"/>
                            <a:t>EarlyStopping</a:t>
                          </a:r>
                          <a:r>
                            <a:rPr lang="en-US" sz="1400" dirty="0"/>
                            <a:t> stops with patience = 5)</a:t>
                          </a:r>
                        </a:p>
                      </a:txBody>
                      <a:tcPr/>
                    </a:tc>
                    <a:tc hMerge="1">
                      <a:txBody>
                        <a:bodyPr/>
                        <a:lstStyle/>
                        <a:p>
                          <a:endParaRPr lang="en-US"/>
                        </a:p>
                      </a:txBody>
                      <a:tcPr/>
                    </a:tc>
                    <a:tc hMerge="1">
                      <a:txBody>
                        <a:bodyPr/>
                        <a:lstStyle/>
                        <a:p>
                          <a:pPr algn="ctr"/>
                          <a:endParaRPr lang="en-US" sz="1600" dirty="0"/>
                        </a:p>
                      </a:txBody>
                      <a:tcPr/>
                    </a:tc>
                    <a:extLst>
                      <a:ext uri="{0D108BD9-81ED-4DB2-BD59-A6C34878D82A}">
                        <a16:rowId xmlns:a16="http://schemas.microsoft.com/office/drawing/2014/main" val="2015763347"/>
                      </a:ext>
                    </a:extLst>
                  </a:tr>
                  <a:tr h="355004">
                    <a:tc>
                      <a:txBody>
                        <a:bodyPr/>
                        <a:lstStyle/>
                        <a:p>
                          <a:r>
                            <a:rPr lang="en-US" sz="1400" dirty="0"/>
                            <a:t>Learning Rates</a:t>
                          </a:r>
                        </a:p>
                      </a:txBody>
                      <a:tcPr/>
                    </a:tc>
                    <a:tc gridSpan="3">
                      <a:txBody>
                        <a:bodyPr/>
                        <a:lstStyle/>
                        <a:p>
                          <a:pPr algn="ctr"/>
                          <a:r>
                            <a:rPr lang="en-US" sz="1400" dirty="0"/>
                            <a:t>0.0001 &amp; 0.00001 (best results – avoided overfitting)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991600"/>
                      </a:ext>
                    </a:extLst>
                  </a:tr>
                  <a:tr h="962707">
                    <a:tc>
                      <a:txBody>
                        <a:bodyPr/>
                        <a:lstStyle/>
                        <a:p>
                          <a:r>
                            <a:rPr lang="en-US" sz="1400" b="1" dirty="0"/>
                            <a:t>Experiments</a:t>
                          </a:r>
                          <a:r>
                            <a:rPr lang="en-US" sz="1400" dirty="0"/>
                            <a:t> Controllers</a:t>
                          </a:r>
                        </a:p>
                      </a:txBody>
                      <a:tcPr/>
                    </a:tc>
                    <a:tc gridSpan="3">
                      <a:txBody>
                        <a:bodyPr/>
                        <a:lstStyle/>
                        <a:p>
                          <a:pPr marL="342900" indent="-342900">
                            <a:buAutoNum type="arabicPeriod"/>
                          </a:pPr>
                          <a:r>
                            <a:rPr lang="en-US" sz="1400" dirty="0"/>
                            <a:t>ClassifierExperiment.py (Base 1 Model / No Masks Used)</a:t>
                          </a:r>
                        </a:p>
                        <a:p>
                          <a:pPr marL="342900" indent="-342900">
                            <a:buAutoNum type="arabicPeriod"/>
                          </a:pPr>
                          <a:r>
                            <a:rPr lang="en-US" sz="1400" dirty="0"/>
                            <a:t>ClassifierExperiment</a:t>
                          </a:r>
                          <a:r>
                            <a:rPr lang="en-US" sz="1400" b="1" dirty="0"/>
                            <a:t>CV</a:t>
                          </a:r>
                          <a:r>
                            <a:rPr lang="en-US" sz="1400" dirty="0"/>
                            <a:t>.py (Base ensemble Model / No Mask Used)</a:t>
                          </a:r>
                        </a:p>
                        <a:p>
                          <a:pPr marL="342900" indent="-342900">
                            <a:buAutoNum type="arabicPeriod"/>
                          </a:pPr>
                          <a:r>
                            <a:rPr lang="en-US" sz="1400" dirty="0"/>
                            <a:t>Classifier</a:t>
                          </a:r>
                          <a:r>
                            <a:rPr lang="en-US" sz="1400" b="1" dirty="0"/>
                            <a:t>Seg</a:t>
                          </a:r>
                          <a:r>
                            <a:rPr lang="en-US" sz="1400" dirty="0"/>
                            <a:t>Experiment.py (Base 1 Model / Masks Used)</a:t>
                          </a:r>
                        </a:p>
                        <a:p>
                          <a:pPr marL="342900" indent="-342900">
                            <a:buAutoNum type="arabicPeriod"/>
                          </a:pPr>
                          <a:r>
                            <a:rPr lang="en-US" sz="1400" dirty="0"/>
                            <a:t>Classifier</a:t>
                          </a:r>
                          <a:r>
                            <a:rPr lang="en-US" sz="1400" b="1" dirty="0"/>
                            <a:t>Seg</a:t>
                          </a:r>
                          <a:r>
                            <a:rPr lang="en-US" sz="1400" dirty="0"/>
                            <a:t>Experiment</a:t>
                          </a:r>
                          <a:r>
                            <a:rPr lang="en-US" sz="1400" b="1" dirty="0"/>
                            <a:t>CV</a:t>
                          </a:r>
                          <a:r>
                            <a:rPr lang="en-US" sz="1400" dirty="0"/>
                            <a:t>.py (Base ensemble Model / Masks Used)</a:t>
                          </a:r>
                        </a:p>
                      </a:txBody>
                      <a:tcPr/>
                    </a:tc>
                    <a:tc hMerge="1">
                      <a:txBody>
                        <a:bodyPr/>
                        <a:lstStyle/>
                        <a:p>
                          <a:endParaRPr lang="en-US"/>
                        </a:p>
                      </a:txBody>
                      <a:tcPr/>
                    </a:tc>
                    <a:tc hMerge="1">
                      <a:txBody>
                        <a:bodyPr/>
                        <a:lstStyle/>
                        <a:p>
                          <a:pPr marL="342900" indent="-342900">
                            <a:buAutoNum type="arabicPeriod"/>
                          </a:pPr>
                          <a:endParaRPr lang="en-US" sz="1600" dirty="0"/>
                        </a:p>
                      </a:txBody>
                      <a:tcPr/>
                    </a:tc>
                    <a:extLst>
                      <a:ext uri="{0D108BD9-81ED-4DB2-BD59-A6C34878D82A}">
                        <a16:rowId xmlns:a16="http://schemas.microsoft.com/office/drawing/2014/main" val="3361505419"/>
                      </a:ext>
                    </a:extLst>
                  </a:tr>
                  <a:tr h="603506">
                    <a:tc>
                      <a:txBody>
                        <a:bodyPr/>
                        <a:lstStyle/>
                        <a:p>
                          <a:r>
                            <a:rPr lang="en-US" sz="1400" b="0" dirty="0"/>
                            <a:t>Loss (No Mask, </a:t>
                          </a:r>
                          <a:r>
                            <a:rPr lang="en-US" sz="1400" b="1" dirty="0"/>
                            <a:t>Experiments 1, 2</a:t>
                          </a:r>
                          <a:r>
                            <a:rPr lang="en-US" sz="1400" dirty="0"/>
                            <a:t>)</a:t>
                          </a:r>
                        </a:p>
                      </a:txBody>
                      <a:tcPr/>
                    </a:tc>
                    <a:tc>
                      <a:txBody>
                        <a:bodyPr/>
                        <a:lstStyle/>
                        <a:p>
                          <a:endParaRPr lang="en-US"/>
                        </a:p>
                      </a:txBody>
                      <a:tcPr>
                        <a:blipFill>
                          <a:blip r:embed="rId3"/>
                          <a:stretch>
                            <a:fillRect l="-37677" t="-350505" r="-109348" b="-226263"/>
                          </a:stretch>
                        </a:blipFill>
                      </a:tcPr>
                    </a:tc>
                    <a:tc gridSpan="2">
                      <a:txBody>
                        <a:bodyPr/>
                        <a:lstStyle/>
                        <a:p>
                          <a:endParaRPr lang="en-US"/>
                        </a:p>
                      </a:txBody>
                      <a:tcPr>
                        <a:blipFill>
                          <a:blip r:embed="rId3"/>
                          <a:stretch>
                            <a:fillRect l="-126398" t="-350505" r="-390" b="-226263"/>
                          </a:stretch>
                        </a:blip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 Multi-class focal loss (No Masks, Experiments 1, 2)</a:t>
                          </a:r>
                        </a:p>
                        <a:p>
                          <a:r>
                            <a:rPr lang="en-US" sz="1600" dirty="0"/>
                            <a:t>2. </a:t>
                          </a:r>
                        </a:p>
                      </a:txBody>
                      <a:tcPr/>
                    </a:tc>
                    <a:extLst>
                      <a:ext uri="{0D108BD9-81ED-4DB2-BD59-A6C34878D82A}">
                        <a16:rowId xmlns:a16="http://schemas.microsoft.com/office/drawing/2014/main" val="1494624139"/>
                      </a:ext>
                    </a:extLst>
                  </a:tr>
                  <a:tr h="1349016">
                    <a:tc>
                      <a:txBody>
                        <a:bodyPr/>
                        <a:lstStyle/>
                        <a:p>
                          <a:r>
                            <a:rPr lang="en-US" sz="1400" dirty="0"/>
                            <a:t>Loss (w/ Mask</a:t>
                          </a:r>
                          <a:r>
                            <a:rPr lang="en-US" sz="1400" b="0" dirty="0"/>
                            <a:t>, </a:t>
                          </a:r>
                          <a:r>
                            <a:rPr lang="en-US" sz="1400" b="1" dirty="0"/>
                            <a:t>Experiments 3, 4</a:t>
                          </a:r>
                          <a:r>
                            <a:rPr lang="en-US" sz="1400" dirty="0"/>
                            <a:t>)</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1:</a:t>
                          </a:r>
                          <a:endParaRPr lang="en-US" sz="1400" i="1" dirty="0"/>
                        </a:p>
                        <a:p>
                          <a:pPr marL="0" indent="0">
                            <a:buNone/>
                          </a:pPr>
                          <a:endParaRPr lang="en-US" sz="1400" i="1" dirty="0"/>
                        </a:p>
                        <a:p>
                          <a:pPr marL="0" indent="0">
                            <a:buNone/>
                          </a:pPr>
                          <a:endParaRPr lang="en-US" sz="14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Challenge 2:</a:t>
                          </a:r>
                          <a:endParaRPr lang="en-US" sz="1400" i="1" dirty="0"/>
                        </a:p>
                        <a:p>
                          <a:pPr marL="0" indent="0">
                            <a:buNone/>
                          </a:pPr>
                          <a:endParaRPr lang="en-US" sz="1400" i="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p>
                      </a:txBody>
                      <a:tcPr/>
                    </a:tc>
                    <a:tc hMerge="1">
                      <a:txBody>
                        <a:bodyPr/>
                        <a:lstStyle/>
                        <a:p>
                          <a:endParaRPr lang="en-US"/>
                        </a:p>
                      </a:txBody>
                      <a:tcPr/>
                    </a:tc>
                    <a:extLst>
                      <a:ext uri="{0D108BD9-81ED-4DB2-BD59-A6C34878D82A}">
                        <a16:rowId xmlns:a16="http://schemas.microsoft.com/office/drawing/2014/main" val="3471267900"/>
                      </a:ext>
                    </a:extLst>
                  </a:tr>
                </a:tbl>
              </a:graphicData>
            </a:graphic>
          </p:graphicFrame>
        </mc:Fallback>
      </mc:AlternateContent>
      <p:sp>
        <p:nvSpPr>
          <p:cNvPr id="3" name="TextBox 2">
            <a:extLst>
              <a:ext uri="{FF2B5EF4-FFF2-40B4-BE49-F238E27FC236}">
                <a16:creationId xmlns:a16="http://schemas.microsoft.com/office/drawing/2014/main" id="{AABA8913-4C0D-DBAF-72B0-49F38A4A5EC2}"/>
              </a:ext>
            </a:extLst>
          </p:cNvPr>
          <p:cNvSpPr txBox="1"/>
          <p:nvPr/>
        </p:nvSpPr>
        <p:spPr>
          <a:xfrm>
            <a:off x="756119" y="5544927"/>
            <a:ext cx="10597677" cy="584775"/>
          </a:xfrm>
          <a:prstGeom prst="rect">
            <a:avLst/>
          </a:prstGeom>
          <a:noFill/>
        </p:spPr>
        <p:txBody>
          <a:bodyPr wrap="square" rtlCol="0">
            <a:spAutoFit/>
          </a:bodyPr>
          <a:lstStyle/>
          <a:p>
            <a:r>
              <a:rPr lang="en-US" sz="1600" i="1" dirty="0"/>
              <a:t>* </a:t>
            </a:r>
            <a:r>
              <a:rPr lang="en-US" sz="1600" b="1" i="1" dirty="0"/>
              <a:t>Multi-class focal loss </a:t>
            </a:r>
            <a:r>
              <a:rPr lang="en-US" sz="1600" i="1" dirty="0"/>
              <a:t>is initialized with weighted CE, making it </a:t>
            </a:r>
            <a:r>
              <a:rPr lang="en-US" sz="1600" b="1" i="1" dirty="0"/>
              <a:t>handle class imbalance for challenge 2</a:t>
            </a:r>
            <a:r>
              <a:rPr lang="en-US" sz="1600" i="1" dirty="0"/>
              <a:t>. </a:t>
            </a:r>
          </a:p>
          <a:p>
            <a:r>
              <a:rPr lang="en-US" sz="1600" i="1" dirty="0"/>
              <a:t>* The only difference between attention mask 1 and 2 are the sizes (different scale factor used).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7B3FE-B2DF-BB01-8570-49C6D14C7A1A}"/>
                  </a:ext>
                </a:extLst>
              </p:cNvPr>
              <p:cNvSpPr txBox="1"/>
              <p:nvPr/>
            </p:nvSpPr>
            <p:spPr>
              <a:xfrm>
                <a:off x="2406594" y="4287848"/>
                <a:ext cx="588125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𝑊𝐶𝐸</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𝐷𝑖𝑐𝑒</m:t>
                      </m:r>
                      <m:r>
                        <a:rPr lang="en-US" sz="1400" b="0" i="1" smtClean="0">
                          <a:latin typeface="Cambria Math" panose="02040503050406030204" pitchFamily="18" charset="0"/>
                        </a:rPr>
                        <m:t>(</m:t>
                      </m:r>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 </m:t>
                      </m:r>
                      <m:r>
                        <a:rPr lang="en-US" sz="1400" b="0" i="1" smtClean="0">
                          <a:latin typeface="Cambria Math" panose="02040503050406030204" pitchFamily="18" charset="0"/>
                        </a:rPr>
                        <m:t>𝐴𝑡𝑡𝑀𝑎𝑠𝑘</m:t>
                      </m:r>
                      <m:r>
                        <a:rPr lang="en-US" sz="1400" b="0" i="1" smtClean="0">
                          <a:latin typeface="Cambria Math" panose="02040503050406030204" pitchFamily="18" charset="0"/>
                        </a:rPr>
                        <m:t>1)+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i="1">
                          <a:latin typeface="Cambria Math" panose="02040503050406030204" pitchFamily="18" charset="0"/>
                        </a:rPr>
                        <m:t>𝐷𝑖𝑐𝑒</m:t>
                      </m:r>
                      <m:r>
                        <a:rPr lang="en-US" sz="1400" i="1">
                          <a:latin typeface="Cambria Math" panose="02040503050406030204" pitchFamily="18" charset="0"/>
                        </a:rPr>
                        <m:t>(</m:t>
                      </m:r>
                      <m:r>
                        <a:rPr lang="en-US" sz="1400" i="1">
                          <a:latin typeface="Cambria Math" panose="02040503050406030204" pitchFamily="18" charset="0"/>
                        </a:rPr>
                        <m:t>𝑆𝑒𝑔𝑀𝑎𝑠𝑘</m:t>
                      </m:r>
                      <m:r>
                        <a:rPr lang="en-US" sz="1400" i="1">
                          <a:latin typeface="Cambria Math" panose="02040503050406030204" pitchFamily="18" charset="0"/>
                        </a:rPr>
                        <m:t>, </m:t>
                      </m:r>
                      <m:r>
                        <a:rPr lang="en-US" sz="1400" i="1">
                          <a:latin typeface="Cambria Math" panose="02040503050406030204" pitchFamily="18" charset="0"/>
                        </a:rPr>
                        <m:t>𝐴𝑡𝑡𝑀𝑎𝑠𝑘</m:t>
                      </m:r>
                      <m:r>
                        <a:rPr lang="en-US" sz="1400" b="0" i="1" smtClean="0">
                          <a:latin typeface="Cambria Math" panose="02040503050406030204" pitchFamily="18" charset="0"/>
                        </a:rPr>
                        <m:t>2</m:t>
                      </m:r>
                      <m:r>
                        <a:rPr lang="en-US" sz="1400" i="1">
                          <a:latin typeface="Cambria Math" panose="02040503050406030204" pitchFamily="18" charset="0"/>
                        </a:rPr>
                        <m:t>)</m:t>
                      </m:r>
                    </m:oMath>
                  </m:oMathPara>
                </a14:m>
                <a:endParaRPr lang="en-US" sz="1400" dirty="0"/>
              </a:p>
            </p:txBody>
          </p:sp>
        </mc:Choice>
        <mc:Fallback xmlns="">
          <p:sp>
            <p:nvSpPr>
              <p:cNvPr id="5" name="TextBox 4">
                <a:extLst>
                  <a:ext uri="{FF2B5EF4-FFF2-40B4-BE49-F238E27FC236}">
                    <a16:creationId xmlns:a16="http://schemas.microsoft.com/office/drawing/2014/main" id="{97E7B3FE-B2DF-BB01-8570-49C6D14C7A1A}"/>
                  </a:ext>
                </a:extLst>
              </p:cNvPr>
              <p:cNvSpPr txBox="1">
                <a:spLocks noRot="1" noChangeAspect="1" noMove="1" noResize="1" noEditPoints="1" noAdjustHandles="1" noChangeArrowheads="1" noChangeShapeType="1" noTextEdit="1"/>
              </p:cNvSpPr>
              <p:nvPr/>
            </p:nvSpPr>
            <p:spPr>
              <a:xfrm>
                <a:off x="2406594" y="4287848"/>
                <a:ext cx="5881255" cy="215444"/>
              </a:xfrm>
              <a:prstGeom prst="rect">
                <a:avLst/>
              </a:prstGeom>
              <a:blipFill>
                <a:blip r:embed="rId4"/>
                <a:stretch>
                  <a:fillRect r="-311"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ABA512-3AA5-189F-891B-C020C4BB63A9}"/>
                  </a:ext>
                </a:extLst>
              </p:cNvPr>
              <p:cNvSpPr txBox="1"/>
              <p:nvPr/>
            </p:nvSpPr>
            <p:spPr>
              <a:xfrm>
                <a:off x="2337321" y="4957672"/>
                <a:ext cx="588125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𝐹𝐿</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𝐷𝑖𝑐𝑒</m:t>
                      </m:r>
                      <m:r>
                        <a:rPr lang="en-US" sz="1400" b="0" i="1" smtClean="0">
                          <a:latin typeface="Cambria Math" panose="02040503050406030204" pitchFamily="18" charset="0"/>
                        </a:rPr>
                        <m:t>(</m:t>
                      </m:r>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 </m:t>
                      </m:r>
                      <m:r>
                        <a:rPr lang="en-US" sz="1400" b="0" i="1" smtClean="0">
                          <a:latin typeface="Cambria Math" panose="02040503050406030204" pitchFamily="18" charset="0"/>
                        </a:rPr>
                        <m:t>𝐴𝑡𝑡𝑀𝑎𝑠𝑘</m:t>
                      </m:r>
                      <m:r>
                        <a:rPr lang="en-US" sz="1400" b="0" i="1" smtClean="0">
                          <a:latin typeface="Cambria Math" panose="02040503050406030204" pitchFamily="18" charset="0"/>
                        </a:rPr>
                        <m:t>1)+  </m:t>
                      </m:r>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i="1">
                          <a:latin typeface="Cambria Math" panose="02040503050406030204" pitchFamily="18" charset="0"/>
                        </a:rPr>
                        <m:t>𝐷𝑖𝑐𝑒</m:t>
                      </m:r>
                      <m:r>
                        <a:rPr lang="en-US" sz="1400" i="1">
                          <a:latin typeface="Cambria Math" panose="02040503050406030204" pitchFamily="18" charset="0"/>
                        </a:rPr>
                        <m:t>(</m:t>
                      </m:r>
                      <m:r>
                        <a:rPr lang="en-US" sz="1400" i="1">
                          <a:latin typeface="Cambria Math" panose="02040503050406030204" pitchFamily="18" charset="0"/>
                        </a:rPr>
                        <m:t>𝑆𝑒𝑔𝑀𝑎𝑠𝑘</m:t>
                      </m:r>
                      <m:r>
                        <a:rPr lang="en-US" sz="1400" i="1">
                          <a:latin typeface="Cambria Math" panose="02040503050406030204" pitchFamily="18" charset="0"/>
                        </a:rPr>
                        <m:t>, </m:t>
                      </m:r>
                      <m:r>
                        <a:rPr lang="en-US" sz="1400" i="1">
                          <a:latin typeface="Cambria Math" panose="02040503050406030204" pitchFamily="18" charset="0"/>
                        </a:rPr>
                        <m:t>𝐴𝑡𝑡𝑀𝑎𝑠𝑘</m:t>
                      </m:r>
                      <m:r>
                        <a:rPr lang="en-US" sz="1400" b="0" i="1" smtClean="0">
                          <a:latin typeface="Cambria Math" panose="02040503050406030204" pitchFamily="18" charset="0"/>
                        </a:rPr>
                        <m:t>2</m:t>
                      </m:r>
                      <m:r>
                        <a:rPr lang="en-US" sz="1400" i="1">
                          <a:latin typeface="Cambria Math" panose="02040503050406030204" pitchFamily="18" charset="0"/>
                        </a:rPr>
                        <m:t>)</m:t>
                      </m:r>
                    </m:oMath>
                  </m:oMathPara>
                </a14:m>
                <a:endParaRPr lang="en-US" sz="1400" dirty="0"/>
              </a:p>
            </p:txBody>
          </p:sp>
        </mc:Choice>
        <mc:Fallback xmlns="">
          <p:sp>
            <p:nvSpPr>
              <p:cNvPr id="6" name="TextBox 5">
                <a:extLst>
                  <a:ext uri="{FF2B5EF4-FFF2-40B4-BE49-F238E27FC236}">
                    <a16:creationId xmlns:a16="http://schemas.microsoft.com/office/drawing/2014/main" id="{54ABA512-3AA5-189F-891B-C020C4BB63A9}"/>
                  </a:ext>
                </a:extLst>
              </p:cNvPr>
              <p:cNvSpPr txBox="1">
                <a:spLocks noRot="1" noChangeAspect="1" noMove="1" noResize="1" noEditPoints="1" noAdjustHandles="1" noChangeArrowheads="1" noChangeShapeType="1" noTextEdit="1"/>
              </p:cNvSpPr>
              <p:nvPr/>
            </p:nvSpPr>
            <p:spPr>
              <a:xfrm>
                <a:off x="2337321" y="4957672"/>
                <a:ext cx="5881255" cy="215444"/>
              </a:xfrm>
              <a:prstGeom prst="rect">
                <a:avLst/>
              </a:prstGeom>
              <a:blipFill>
                <a:blip r:embed="rId5"/>
                <a:stretch>
                  <a:fillRect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358447-43CB-6743-6333-2F26972A0F29}"/>
                  </a:ext>
                </a:extLst>
              </p:cNvPr>
              <p:cNvSpPr txBox="1"/>
              <p:nvPr/>
            </p:nvSpPr>
            <p:spPr>
              <a:xfrm>
                <a:off x="8637262" y="4112885"/>
                <a:ext cx="2798618" cy="95410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=0.001</m:t>
                      </m:r>
                    </m:oMath>
                  </m:oMathPara>
                </a14:m>
                <a:endParaRPr lang="en-US" sz="1400" b="0" dirty="0"/>
              </a:p>
              <a:p>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m:rPr>
                              <m:sty m:val="p"/>
                            </m:rPr>
                            <a:rPr lang="el-GR" sz="1400" b="0" i="1" smtClean="0">
                              <a:latin typeface="Cambria Math" panose="02040503050406030204" pitchFamily="18" charset="0"/>
                            </a:rPr>
                            <m:t>λ</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=0.01</m:t>
                      </m:r>
                    </m:oMath>
                  </m:oMathPara>
                </a14:m>
                <a:endParaRPr lang="en-US" sz="1400" b="0" dirty="0"/>
              </a:p>
              <a:p>
                <a:pPr/>
                <a14:m>
                  <m:oMathPara xmlns:m="http://schemas.openxmlformats.org/officeDocument/2006/math">
                    <m:oMathParaPr>
                      <m:jc m:val="left"/>
                    </m:oMathParaPr>
                    <m:oMath xmlns:m="http://schemas.openxmlformats.org/officeDocument/2006/math">
                      <m:r>
                        <a:rPr lang="en-US" sz="1400" i="1" smtClean="0">
                          <a:latin typeface="Cambria Math" panose="02040503050406030204" pitchFamily="18" charset="0"/>
                        </a:rPr>
                        <m:t>𝐴𝑡𝑡𝑀𝑎𝑠𝑘</m:t>
                      </m:r>
                      <m:r>
                        <a:rPr lang="en-US" sz="1400" b="0" i="1" smtClean="0">
                          <a:latin typeface="Cambria Math" panose="02040503050406030204" pitchFamily="18" charset="0"/>
                        </a:rPr>
                        <m:t>=</m:t>
                      </m:r>
                      <m:r>
                        <a:rPr lang="en-US" sz="1400" b="0" i="1" smtClean="0">
                          <a:latin typeface="Cambria Math" panose="02040503050406030204" pitchFamily="18" charset="0"/>
                        </a:rPr>
                        <m:t>𝐴𝑡𝑡𝑒𝑛𝑡𝑖𝑜𝑛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𝑀𝑎𝑠𝑘</m:t>
                      </m:r>
                    </m:oMath>
                  </m:oMathPara>
                </a14:m>
                <a:endParaRPr lang="en-US" sz="1400" b="0" dirty="0"/>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𝑆𝑒𝑔𝑀𝑎𝑠𝑘</m:t>
                      </m:r>
                      <m:r>
                        <a:rPr lang="en-US" sz="1400" b="0" i="1" smtClean="0">
                          <a:latin typeface="Cambria Math" panose="02040503050406030204" pitchFamily="18" charset="0"/>
                        </a:rPr>
                        <m:t>=</m:t>
                      </m:r>
                      <m:r>
                        <a:rPr lang="en-US" sz="1400" b="0" i="1" smtClean="0">
                          <a:latin typeface="Cambria Math" panose="02040503050406030204" pitchFamily="18" charset="0"/>
                        </a:rPr>
                        <m:t>𝑆𝑒𝑔𝑚𝑒𝑛𝑡𝑎𝑡𝑖𝑜𝑛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𝑀𝑎𝑠𝑘</m:t>
                      </m:r>
                    </m:oMath>
                  </m:oMathPara>
                </a14:m>
                <a:endParaRPr lang="en-US" sz="1400" b="0" dirty="0"/>
              </a:p>
            </p:txBody>
          </p:sp>
        </mc:Choice>
        <mc:Fallback xmlns="">
          <p:sp>
            <p:nvSpPr>
              <p:cNvPr id="8" name="TextBox 7">
                <a:extLst>
                  <a:ext uri="{FF2B5EF4-FFF2-40B4-BE49-F238E27FC236}">
                    <a16:creationId xmlns:a16="http://schemas.microsoft.com/office/drawing/2014/main" id="{81358447-43CB-6743-6333-2F26972A0F29}"/>
                  </a:ext>
                </a:extLst>
              </p:cNvPr>
              <p:cNvSpPr txBox="1">
                <a:spLocks noRot="1" noChangeAspect="1" noMove="1" noResize="1" noEditPoints="1" noAdjustHandles="1" noChangeArrowheads="1" noChangeShapeType="1" noTextEdit="1"/>
              </p:cNvSpPr>
              <p:nvPr/>
            </p:nvSpPr>
            <p:spPr>
              <a:xfrm>
                <a:off x="8637262" y="4112885"/>
                <a:ext cx="2798618" cy="954107"/>
              </a:xfrm>
              <a:prstGeom prst="rect">
                <a:avLst/>
              </a:prstGeom>
              <a:blipFill>
                <a:blip r:embed="rId6"/>
                <a:stretch>
                  <a:fillRect b="-1923"/>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DBFE6826-329D-61BB-F959-7E54A6FD6369}"/>
              </a:ext>
            </a:extLst>
          </p:cNvPr>
          <p:cNvSpPr/>
          <p:nvPr/>
        </p:nvSpPr>
        <p:spPr>
          <a:xfrm>
            <a:off x="8287849" y="4043611"/>
            <a:ext cx="267330" cy="1129505"/>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93106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1 </a:t>
            </a:r>
            <a:r>
              <a:rPr lang="en-US" sz="3200" baseline="-25000" dirty="0"/>
              <a:t>(1/4)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11</a:t>
            </a:fld>
            <a:endParaRPr lang="en-US"/>
          </a:p>
        </p:txBody>
      </p:sp>
      <p:pic>
        <p:nvPicPr>
          <p:cNvPr id="5" name="Picture 4" descr="A close-up of a graph&#10;&#10;Description automatically generated">
            <a:extLst>
              <a:ext uri="{FF2B5EF4-FFF2-40B4-BE49-F238E27FC236}">
                <a16:creationId xmlns:a16="http://schemas.microsoft.com/office/drawing/2014/main" id="{AFB15025-A94D-60EB-FF69-49B990D97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343" y="1196485"/>
            <a:ext cx="8795657" cy="3518263"/>
          </a:xfrm>
          <a:prstGeom prst="rect">
            <a:avLst/>
          </a:prstGeom>
        </p:spPr>
      </p:pic>
      <p:sp>
        <p:nvSpPr>
          <p:cNvPr id="6" name="TextBox 5">
            <a:extLst>
              <a:ext uri="{FF2B5EF4-FFF2-40B4-BE49-F238E27FC236}">
                <a16:creationId xmlns:a16="http://schemas.microsoft.com/office/drawing/2014/main" id="{D9D8AA5B-8E80-2BDF-977B-B3553A1CA291}"/>
              </a:ext>
            </a:extLst>
          </p:cNvPr>
          <p:cNvSpPr txBox="1"/>
          <p:nvPr/>
        </p:nvSpPr>
        <p:spPr>
          <a:xfrm>
            <a:off x="756122" y="1432122"/>
            <a:ext cx="3669229" cy="3046988"/>
          </a:xfrm>
          <a:prstGeom prst="rect">
            <a:avLst/>
          </a:prstGeom>
          <a:noFill/>
        </p:spPr>
        <p:txBody>
          <a:bodyPr wrap="square" rtlCol="0">
            <a:spAutoFit/>
          </a:bodyPr>
          <a:lstStyle/>
          <a:p>
            <a:r>
              <a:rPr lang="en-US" sz="1600" b="1" dirty="0">
                <a:highlight>
                  <a:srgbClr val="FFFF00"/>
                </a:highlight>
              </a:rPr>
              <a:t>Single </a:t>
            </a:r>
            <a:r>
              <a:rPr lang="en-US" sz="1600" b="1" i="1" dirty="0">
                <a:highlight>
                  <a:srgbClr val="FFFF00"/>
                </a:highlight>
              </a:rPr>
              <a:t>(Base) </a:t>
            </a:r>
            <a:r>
              <a:rPr lang="en-US" sz="1600" b="1" dirty="0">
                <a:highlight>
                  <a:srgbClr val="FFFF00"/>
                </a:highlight>
              </a:rPr>
              <a:t>model results</a:t>
            </a:r>
            <a:r>
              <a:rPr lang="en-US" sz="1600" dirty="0"/>
              <a:t>, trained on training split only.</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88.3825</a:t>
            </a:r>
          </a:p>
          <a:p>
            <a:pPr marL="285750" indent="-285750">
              <a:buFont typeface="Arial" panose="020B0604020202020204" pitchFamily="34" charset="0"/>
              <a:buChar char="•"/>
            </a:pPr>
            <a:r>
              <a:rPr lang="en-US" sz="1600" dirty="0"/>
              <a:t>AUC: 88.2887</a:t>
            </a:r>
          </a:p>
          <a:p>
            <a:pPr marL="285750" indent="-285750">
              <a:buFont typeface="Arial" panose="020B0604020202020204" pitchFamily="34" charset="0"/>
              <a:buChar char="•"/>
            </a:pPr>
            <a:r>
              <a:rPr lang="en-US" sz="1600" dirty="0"/>
              <a:t>Kappa: 76.7159</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93.6820</a:t>
            </a:r>
          </a:p>
          <a:p>
            <a:pPr marL="285750" indent="-285750">
              <a:buFont typeface="Arial" panose="020B0604020202020204" pitchFamily="34" charset="0"/>
              <a:buChar char="•"/>
            </a:pPr>
            <a:r>
              <a:rPr lang="en-US" sz="1600" dirty="0"/>
              <a:t>Target 1: Sensitivity: 82.8954</a:t>
            </a:r>
          </a:p>
        </p:txBody>
      </p:sp>
    </p:spTree>
    <p:extLst>
      <p:ext uri="{BB962C8B-B14F-4D97-AF65-F5344CB8AC3E}">
        <p14:creationId xmlns:p14="http://schemas.microsoft.com/office/powerpoint/2010/main" val="88594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1 </a:t>
            </a:r>
            <a:r>
              <a:rPr lang="en-US" sz="3200" baseline="-25000" dirty="0"/>
              <a:t>(2/4)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12</a:t>
            </a:fld>
            <a:endParaRPr lang="en-US"/>
          </a:p>
        </p:txBody>
      </p:sp>
      <p:sp>
        <p:nvSpPr>
          <p:cNvPr id="5" name="TextBox 4">
            <a:extLst>
              <a:ext uri="{FF2B5EF4-FFF2-40B4-BE49-F238E27FC236}">
                <a16:creationId xmlns:a16="http://schemas.microsoft.com/office/drawing/2014/main" id="{B6D89757-7734-CFAC-71C5-8FEF0D901ABB}"/>
              </a:ext>
            </a:extLst>
          </p:cNvPr>
          <p:cNvSpPr txBox="1"/>
          <p:nvPr/>
        </p:nvSpPr>
        <p:spPr>
          <a:xfrm>
            <a:off x="756121" y="6015151"/>
            <a:ext cx="10597676" cy="338554"/>
          </a:xfrm>
          <a:prstGeom prst="rect">
            <a:avLst/>
          </a:prstGeom>
          <a:noFill/>
        </p:spPr>
        <p:txBody>
          <a:bodyPr wrap="square" rtlCol="0">
            <a:spAutoFit/>
          </a:bodyPr>
          <a:lstStyle/>
          <a:p>
            <a:pPr algn="ctr"/>
            <a:r>
              <a:rPr lang="en-US" sz="1600" i="1" dirty="0"/>
              <a:t>* Results obtained from all 5 models on the validation can be found in the appendix.</a:t>
            </a:r>
          </a:p>
        </p:txBody>
      </p:sp>
      <p:pic>
        <p:nvPicPr>
          <p:cNvPr id="15" name="Picture 14" descr="A close-up of a graph&#10;&#10;Description automatically generated">
            <a:extLst>
              <a:ext uri="{FF2B5EF4-FFF2-40B4-BE49-F238E27FC236}">
                <a16:creationId xmlns:a16="http://schemas.microsoft.com/office/drawing/2014/main" id="{171606A6-D2B2-A70D-818B-6A529C00E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1245460"/>
            <a:ext cx="8801100" cy="3520440"/>
          </a:xfrm>
          <a:prstGeom prst="rect">
            <a:avLst/>
          </a:prstGeom>
        </p:spPr>
      </p:pic>
      <p:grpSp>
        <p:nvGrpSpPr>
          <p:cNvPr id="23" name="Group 22">
            <a:extLst>
              <a:ext uri="{FF2B5EF4-FFF2-40B4-BE49-F238E27FC236}">
                <a16:creationId xmlns:a16="http://schemas.microsoft.com/office/drawing/2014/main" id="{016B2BAF-58E2-BF54-EF49-05CE2373746C}"/>
              </a:ext>
            </a:extLst>
          </p:cNvPr>
          <p:cNvGrpSpPr/>
          <p:nvPr/>
        </p:nvGrpSpPr>
        <p:grpSpPr>
          <a:xfrm>
            <a:off x="756121" y="1466771"/>
            <a:ext cx="4423629" cy="4278094"/>
            <a:chOff x="756121" y="1580668"/>
            <a:chExt cx="4423629" cy="4278094"/>
          </a:xfrm>
        </p:grpSpPr>
        <p:sp>
          <p:nvSpPr>
            <p:cNvPr id="17" name="TextBox 16">
              <a:extLst>
                <a:ext uri="{FF2B5EF4-FFF2-40B4-BE49-F238E27FC236}">
                  <a16:creationId xmlns:a16="http://schemas.microsoft.com/office/drawing/2014/main" id="{1F044656-67E6-D533-8CA8-70814011D0C8}"/>
                </a:ext>
              </a:extLst>
            </p:cNvPr>
            <p:cNvSpPr txBox="1"/>
            <p:nvPr/>
          </p:nvSpPr>
          <p:spPr>
            <a:xfrm>
              <a:off x="756121" y="1580668"/>
              <a:ext cx="3669229" cy="4278094"/>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 trained on k=5 splits. Results only using top 3 accuracy models (slight improvement than using all 5)*.</a:t>
              </a:r>
              <a:endParaRPr lang="en-US" sz="1600" dirty="0"/>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93.9937</a:t>
              </a:r>
            </a:p>
            <a:p>
              <a:pPr marL="285750" indent="-285750">
                <a:buFont typeface="Arial" panose="020B0604020202020204" pitchFamily="34" charset="0"/>
                <a:buChar char="•"/>
              </a:pPr>
              <a:r>
                <a:rPr lang="en-US" sz="1600" dirty="0"/>
                <a:t>AUC: 93.9561</a:t>
              </a:r>
            </a:p>
            <a:p>
              <a:pPr marL="285750" indent="-285750">
                <a:buFont typeface="Arial" panose="020B0604020202020204" pitchFamily="34" charset="0"/>
                <a:buChar char="•"/>
              </a:pPr>
              <a:r>
                <a:rPr lang="en-US" sz="1600" dirty="0"/>
                <a:t>Kappa: 87.9751</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96.1160</a:t>
              </a:r>
            </a:p>
            <a:p>
              <a:pPr marL="285750" indent="-285750">
                <a:buFont typeface="Arial" panose="020B0604020202020204" pitchFamily="34" charset="0"/>
                <a:buChar char="•"/>
              </a:pPr>
              <a:r>
                <a:rPr lang="en-US" sz="1600" dirty="0"/>
                <a:t>Target 1: Sensitivity: 91.7962</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5 days, 12 hours</a:t>
              </a:r>
              <a:endParaRPr lang="en-US" dirty="0"/>
            </a:p>
          </p:txBody>
        </p:sp>
        <p:sp>
          <p:nvSpPr>
            <p:cNvPr id="18" name="TextBox 17">
              <a:extLst>
                <a:ext uri="{FF2B5EF4-FFF2-40B4-BE49-F238E27FC236}">
                  <a16:creationId xmlns:a16="http://schemas.microsoft.com/office/drawing/2014/main" id="{2BA81F16-B8A5-5D53-BB8F-5494BDD39541}"/>
                </a:ext>
              </a:extLst>
            </p:cNvPr>
            <p:cNvSpPr txBox="1"/>
            <p:nvPr/>
          </p:nvSpPr>
          <p:spPr>
            <a:xfrm>
              <a:off x="2712403" y="3543775"/>
              <a:ext cx="1644898" cy="307777"/>
            </a:xfrm>
            <a:prstGeom prst="rect">
              <a:avLst/>
            </a:prstGeom>
            <a:noFill/>
          </p:spPr>
          <p:txBody>
            <a:bodyPr wrap="square" rtlCol="0">
              <a:spAutoFit/>
            </a:bodyPr>
            <a:lstStyle/>
            <a:p>
              <a:r>
                <a:rPr lang="en-US" sz="1400" b="1" dirty="0">
                  <a:solidFill>
                    <a:srgbClr val="FF0000"/>
                  </a:solidFill>
                </a:rPr>
                <a:t>+ 5.6112</a:t>
              </a:r>
            </a:p>
          </p:txBody>
        </p:sp>
        <p:sp>
          <p:nvSpPr>
            <p:cNvPr id="19" name="TextBox 18">
              <a:extLst>
                <a:ext uri="{FF2B5EF4-FFF2-40B4-BE49-F238E27FC236}">
                  <a16:creationId xmlns:a16="http://schemas.microsoft.com/office/drawing/2014/main" id="{57ECD561-987F-02C0-6BE7-546B85783E70}"/>
                </a:ext>
              </a:extLst>
            </p:cNvPr>
            <p:cNvSpPr txBox="1"/>
            <p:nvPr/>
          </p:nvSpPr>
          <p:spPr>
            <a:xfrm>
              <a:off x="2712403" y="3788601"/>
              <a:ext cx="1644898" cy="307777"/>
            </a:xfrm>
            <a:prstGeom prst="rect">
              <a:avLst/>
            </a:prstGeom>
            <a:noFill/>
          </p:spPr>
          <p:txBody>
            <a:bodyPr wrap="square" rtlCol="0">
              <a:spAutoFit/>
            </a:bodyPr>
            <a:lstStyle/>
            <a:p>
              <a:r>
                <a:rPr lang="en-US" sz="1400" b="1" dirty="0">
                  <a:solidFill>
                    <a:srgbClr val="FF0000"/>
                  </a:solidFill>
                </a:rPr>
                <a:t>+ 5.6674</a:t>
              </a:r>
            </a:p>
          </p:txBody>
        </p:sp>
        <p:sp>
          <p:nvSpPr>
            <p:cNvPr id="20" name="TextBox 19">
              <a:extLst>
                <a:ext uri="{FF2B5EF4-FFF2-40B4-BE49-F238E27FC236}">
                  <a16:creationId xmlns:a16="http://schemas.microsoft.com/office/drawing/2014/main" id="{AA2FF4BD-42BA-70BB-F1CA-BD215CB2EFA5}"/>
                </a:ext>
              </a:extLst>
            </p:cNvPr>
            <p:cNvSpPr txBox="1"/>
            <p:nvPr/>
          </p:nvSpPr>
          <p:spPr>
            <a:xfrm>
              <a:off x="2712403" y="4056658"/>
              <a:ext cx="1644898" cy="307777"/>
            </a:xfrm>
            <a:prstGeom prst="rect">
              <a:avLst/>
            </a:prstGeom>
            <a:noFill/>
          </p:spPr>
          <p:txBody>
            <a:bodyPr wrap="square" rtlCol="0">
              <a:spAutoFit/>
            </a:bodyPr>
            <a:lstStyle/>
            <a:p>
              <a:r>
                <a:rPr lang="en-US" sz="1400" b="1" dirty="0">
                  <a:solidFill>
                    <a:srgbClr val="FF0000"/>
                  </a:solidFill>
                </a:rPr>
                <a:t>+ 11.2492</a:t>
              </a:r>
            </a:p>
          </p:txBody>
        </p:sp>
        <p:sp>
          <p:nvSpPr>
            <p:cNvPr id="21" name="TextBox 20">
              <a:extLst>
                <a:ext uri="{FF2B5EF4-FFF2-40B4-BE49-F238E27FC236}">
                  <a16:creationId xmlns:a16="http://schemas.microsoft.com/office/drawing/2014/main" id="{795C6007-09C7-C1F2-9877-A9DDEE46C486}"/>
                </a:ext>
              </a:extLst>
            </p:cNvPr>
            <p:cNvSpPr txBox="1"/>
            <p:nvPr/>
          </p:nvSpPr>
          <p:spPr>
            <a:xfrm>
              <a:off x="3534852" y="4531458"/>
              <a:ext cx="1644898" cy="307777"/>
            </a:xfrm>
            <a:prstGeom prst="rect">
              <a:avLst/>
            </a:prstGeom>
            <a:noFill/>
          </p:spPr>
          <p:txBody>
            <a:bodyPr wrap="square" rtlCol="0">
              <a:spAutoFit/>
            </a:bodyPr>
            <a:lstStyle/>
            <a:p>
              <a:r>
                <a:rPr lang="en-US" sz="1400" b="1" dirty="0">
                  <a:solidFill>
                    <a:srgbClr val="FF0000"/>
                  </a:solidFill>
                </a:rPr>
                <a:t>+ 2.4340</a:t>
              </a:r>
            </a:p>
          </p:txBody>
        </p:sp>
        <p:sp>
          <p:nvSpPr>
            <p:cNvPr id="22" name="TextBox 21">
              <a:extLst>
                <a:ext uri="{FF2B5EF4-FFF2-40B4-BE49-F238E27FC236}">
                  <a16:creationId xmlns:a16="http://schemas.microsoft.com/office/drawing/2014/main" id="{400DFE7A-B79E-1062-19BA-297A04251A60}"/>
                </a:ext>
              </a:extLst>
            </p:cNvPr>
            <p:cNvSpPr txBox="1"/>
            <p:nvPr/>
          </p:nvSpPr>
          <p:spPr>
            <a:xfrm>
              <a:off x="3534852" y="4769506"/>
              <a:ext cx="1644898" cy="307777"/>
            </a:xfrm>
            <a:prstGeom prst="rect">
              <a:avLst/>
            </a:prstGeom>
            <a:noFill/>
          </p:spPr>
          <p:txBody>
            <a:bodyPr wrap="square" rtlCol="0">
              <a:spAutoFit/>
            </a:bodyPr>
            <a:lstStyle/>
            <a:p>
              <a:r>
                <a:rPr lang="en-US" sz="1400" b="1" dirty="0">
                  <a:solidFill>
                    <a:srgbClr val="FF0000"/>
                  </a:solidFill>
                </a:rPr>
                <a:t>+ 8.9008</a:t>
              </a:r>
            </a:p>
          </p:txBody>
        </p:sp>
      </p:grpSp>
      <p:sp>
        <p:nvSpPr>
          <p:cNvPr id="25" name="TextBox 24">
            <a:extLst>
              <a:ext uri="{FF2B5EF4-FFF2-40B4-BE49-F238E27FC236}">
                <a16:creationId xmlns:a16="http://schemas.microsoft.com/office/drawing/2014/main" id="{ABFA8867-560B-2421-02F4-3C5204A36478}"/>
              </a:ext>
            </a:extLst>
          </p:cNvPr>
          <p:cNvSpPr txBox="1"/>
          <p:nvPr/>
        </p:nvSpPr>
        <p:spPr>
          <a:xfrm>
            <a:off x="5323701" y="4958887"/>
            <a:ext cx="4610873" cy="307777"/>
          </a:xfrm>
          <a:prstGeom prst="rect">
            <a:avLst/>
          </a:prstGeom>
          <a:noFill/>
        </p:spPr>
        <p:txBody>
          <a:bodyPr wrap="square">
            <a:spAutoFit/>
          </a:bodyPr>
          <a:lstStyle/>
          <a:p>
            <a:r>
              <a:rPr lang="en-US" sz="1400" i="1" dirty="0">
                <a:solidFill>
                  <a:srgbClr val="FF0000"/>
                </a:solidFill>
              </a:rPr>
              <a:t>improvement made by the ensemble. </a:t>
            </a:r>
            <a:r>
              <a:rPr lang="en-US" sz="1400" b="1" i="1" dirty="0">
                <a:solidFill>
                  <a:srgbClr val="FF0000"/>
                </a:solidFill>
              </a:rPr>
              <a:t>Used for test.</a:t>
            </a:r>
          </a:p>
        </p:txBody>
      </p:sp>
      <p:sp>
        <p:nvSpPr>
          <p:cNvPr id="26" name="Right Brace 25">
            <a:extLst>
              <a:ext uri="{FF2B5EF4-FFF2-40B4-BE49-F238E27FC236}">
                <a16:creationId xmlns:a16="http://schemas.microsoft.com/office/drawing/2014/main" id="{55BAC670-39BD-8A55-6469-273B0940FC29}"/>
              </a:ext>
            </a:extLst>
          </p:cNvPr>
          <p:cNvSpPr/>
          <p:nvPr/>
        </p:nvSpPr>
        <p:spPr>
          <a:xfrm>
            <a:off x="3534852" y="3448525"/>
            <a:ext cx="132273" cy="8206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F2A5DD20-85C5-FA3B-B2F3-454DD57CCF33}"/>
              </a:ext>
            </a:extLst>
          </p:cNvPr>
          <p:cNvSpPr/>
          <p:nvPr/>
        </p:nvSpPr>
        <p:spPr>
          <a:xfrm>
            <a:off x="4291164" y="4436581"/>
            <a:ext cx="134186" cy="54992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E6524262-C0FA-6B25-3CA8-543D31510016}"/>
              </a:ext>
            </a:extLst>
          </p:cNvPr>
          <p:cNvCxnSpPr>
            <a:cxnSpLocks/>
            <a:stCxn id="25" idx="1"/>
            <a:endCxn id="27" idx="1"/>
          </p:cNvCxnSpPr>
          <p:nvPr/>
        </p:nvCxnSpPr>
        <p:spPr>
          <a:xfrm rot="10800000">
            <a:off x="4425351" y="4711542"/>
            <a:ext cx="898351" cy="401234"/>
          </a:xfrm>
          <a:prstGeom prst="bentConnector3">
            <a:avLst>
              <a:gd name="adj1" fmla="val 7570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7EE7A41-4DF2-CF60-BDD9-940E5AFE7255}"/>
              </a:ext>
            </a:extLst>
          </p:cNvPr>
          <p:cNvCxnSpPr>
            <a:cxnSpLocks/>
            <a:stCxn id="25" idx="1"/>
            <a:endCxn id="26" idx="1"/>
          </p:cNvCxnSpPr>
          <p:nvPr/>
        </p:nvCxnSpPr>
        <p:spPr>
          <a:xfrm rot="10800000">
            <a:off x="3667125" y="3858856"/>
            <a:ext cx="1656576" cy="1253921"/>
          </a:xfrm>
          <a:prstGeom prst="bentConnector3">
            <a:avLst>
              <a:gd name="adj1" fmla="val 4071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80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2 </a:t>
            </a:r>
            <a:r>
              <a:rPr lang="en-US" sz="3200" baseline="-25000" dirty="0"/>
              <a:t>(3/4)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13</a:t>
            </a:fld>
            <a:endParaRPr lang="en-US" dirty="0"/>
          </a:p>
        </p:txBody>
      </p:sp>
      <p:pic>
        <p:nvPicPr>
          <p:cNvPr id="5" name="Picture 4" descr="A graph and diagram of a graph&#10;&#10;Description automatically generated with medium confidence">
            <a:extLst>
              <a:ext uri="{FF2B5EF4-FFF2-40B4-BE49-F238E27FC236}">
                <a16:creationId xmlns:a16="http://schemas.microsoft.com/office/drawing/2014/main" id="{B6D795EF-1F61-E74E-C28B-CDF97AEF8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018" y="1196485"/>
            <a:ext cx="8741982" cy="3496793"/>
          </a:xfrm>
          <a:prstGeom prst="rect">
            <a:avLst/>
          </a:prstGeom>
        </p:spPr>
      </p:pic>
      <p:sp>
        <p:nvSpPr>
          <p:cNvPr id="6" name="TextBox 5">
            <a:extLst>
              <a:ext uri="{FF2B5EF4-FFF2-40B4-BE49-F238E27FC236}">
                <a16:creationId xmlns:a16="http://schemas.microsoft.com/office/drawing/2014/main" id="{874C25E7-F388-CDEE-5B2E-DEF4C3FF9562}"/>
              </a:ext>
            </a:extLst>
          </p:cNvPr>
          <p:cNvSpPr txBox="1"/>
          <p:nvPr/>
        </p:nvSpPr>
        <p:spPr>
          <a:xfrm>
            <a:off x="756122" y="1400069"/>
            <a:ext cx="3669229" cy="3293209"/>
          </a:xfrm>
          <a:prstGeom prst="rect">
            <a:avLst/>
          </a:prstGeom>
          <a:noFill/>
        </p:spPr>
        <p:txBody>
          <a:bodyPr wrap="square" rtlCol="0">
            <a:spAutoFit/>
          </a:bodyPr>
          <a:lstStyle/>
          <a:p>
            <a:r>
              <a:rPr lang="en-US" sz="1600" b="1" dirty="0">
                <a:highlight>
                  <a:srgbClr val="FFFF00"/>
                </a:highlight>
              </a:rPr>
              <a:t>Single </a:t>
            </a:r>
            <a:r>
              <a:rPr lang="en-US" sz="1600" b="1" i="1" dirty="0">
                <a:highlight>
                  <a:srgbClr val="FFFF00"/>
                </a:highlight>
              </a:rPr>
              <a:t>(Base) </a:t>
            </a:r>
            <a:r>
              <a:rPr lang="en-US" sz="1600" b="1" dirty="0">
                <a:highlight>
                  <a:srgbClr val="FFFF00"/>
                </a:highlight>
              </a:rPr>
              <a:t>model results</a:t>
            </a:r>
            <a:r>
              <a:rPr lang="en-US" sz="1600" dirty="0"/>
              <a:t>, trained on training split only.</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93.3858</a:t>
            </a:r>
          </a:p>
          <a:p>
            <a:pPr marL="285750" indent="-285750">
              <a:buFont typeface="Arial" panose="020B0604020202020204" pitchFamily="34" charset="0"/>
              <a:buChar char="•"/>
            </a:pPr>
            <a:r>
              <a:rPr lang="en-US" sz="1600" dirty="0"/>
              <a:t>AUC: 98.4695</a:t>
            </a:r>
          </a:p>
          <a:p>
            <a:pPr marL="285750" indent="-285750">
              <a:buFont typeface="Arial" panose="020B0604020202020204" pitchFamily="34" charset="0"/>
              <a:buChar char="•"/>
            </a:pPr>
            <a:r>
              <a:rPr lang="en-US" sz="1600" dirty="0"/>
              <a:t>Kappa: 87.9904</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96.3127</a:t>
            </a:r>
          </a:p>
          <a:p>
            <a:pPr marL="285750" indent="-285750">
              <a:buFont typeface="Arial" panose="020B0604020202020204" pitchFamily="34" charset="0"/>
              <a:buChar char="•"/>
            </a:pPr>
            <a:r>
              <a:rPr lang="en-US" sz="1600" dirty="0"/>
              <a:t>Target 1: Sensitivity: 94.5783</a:t>
            </a:r>
          </a:p>
          <a:p>
            <a:pPr marL="285750" indent="-285750">
              <a:buFont typeface="Arial" panose="020B0604020202020204" pitchFamily="34" charset="0"/>
              <a:buChar char="•"/>
            </a:pPr>
            <a:r>
              <a:rPr lang="en-US" sz="1600" dirty="0"/>
              <a:t>Target 2: Sensitivity: 65.9574</a:t>
            </a:r>
          </a:p>
        </p:txBody>
      </p:sp>
    </p:spTree>
    <p:extLst>
      <p:ext uri="{BB962C8B-B14F-4D97-AF65-F5344CB8AC3E}">
        <p14:creationId xmlns:p14="http://schemas.microsoft.com/office/powerpoint/2010/main" val="809857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[5/7] Results and Discussion – Challenge 2 </a:t>
            </a:r>
            <a:r>
              <a:rPr lang="en-US" sz="3200" baseline="-25000" dirty="0"/>
              <a:t>(4/4)</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14</a:t>
            </a:fld>
            <a:endParaRPr lang="en-US"/>
          </a:p>
        </p:txBody>
      </p:sp>
      <p:sp>
        <p:nvSpPr>
          <p:cNvPr id="3" name="TextBox 2">
            <a:extLst>
              <a:ext uri="{FF2B5EF4-FFF2-40B4-BE49-F238E27FC236}">
                <a16:creationId xmlns:a16="http://schemas.microsoft.com/office/drawing/2014/main" id="{30DC5D4C-4A42-3382-CB6A-6069D34615FE}"/>
              </a:ext>
            </a:extLst>
          </p:cNvPr>
          <p:cNvSpPr txBox="1"/>
          <p:nvPr/>
        </p:nvSpPr>
        <p:spPr>
          <a:xfrm>
            <a:off x="797162" y="6027880"/>
            <a:ext cx="10597676" cy="338554"/>
          </a:xfrm>
          <a:prstGeom prst="rect">
            <a:avLst/>
          </a:prstGeom>
          <a:noFill/>
        </p:spPr>
        <p:txBody>
          <a:bodyPr wrap="square" rtlCol="0">
            <a:spAutoFit/>
          </a:bodyPr>
          <a:lstStyle/>
          <a:p>
            <a:pPr algn="ctr"/>
            <a:r>
              <a:rPr lang="en-US" sz="1600" i="1" dirty="0"/>
              <a:t>* Results obtained from all 5 models on the validation can be found in the appendix.</a:t>
            </a:r>
          </a:p>
        </p:txBody>
      </p:sp>
      <p:pic>
        <p:nvPicPr>
          <p:cNvPr id="17" name="Picture 16" descr="A close-up of a graph&#10;&#10;Description automatically generated">
            <a:extLst>
              <a:ext uri="{FF2B5EF4-FFF2-40B4-BE49-F238E27FC236}">
                <a16:creationId xmlns:a16="http://schemas.microsoft.com/office/drawing/2014/main" id="{6C88938E-92C6-BE49-DED5-AA0AA1822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196484"/>
            <a:ext cx="8810479" cy="3524193"/>
          </a:xfrm>
          <a:prstGeom prst="rect">
            <a:avLst/>
          </a:prstGeom>
        </p:spPr>
      </p:pic>
      <p:grpSp>
        <p:nvGrpSpPr>
          <p:cNvPr id="6" name="Group 5">
            <a:extLst>
              <a:ext uri="{FF2B5EF4-FFF2-40B4-BE49-F238E27FC236}">
                <a16:creationId xmlns:a16="http://schemas.microsoft.com/office/drawing/2014/main" id="{634146D4-55B1-E62B-FF3A-D1EF514A43E0}"/>
              </a:ext>
            </a:extLst>
          </p:cNvPr>
          <p:cNvGrpSpPr/>
          <p:nvPr/>
        </p:nvGrpSpPr>
        <p:grpSpPr>
          <a:xfrm>
            <a:off x="756122" y="1350025"/>
            <a:ext cx="4414104" cy="4524315"/>
            <a:chOff x="756121" y="1550429"/>
            <a:chExt cx="4414104" cy="4524315"/>
          </a:xfrm>
        </p:grpSpPr>
        <p:sp>
          <p:nvSpPr>
            <p:cNvPr id="8" name="TextBox 7">
              <a:extLst>
                <a:ext uri="{FF2B5EF4-FFF2-40B4-BE49-F238E27FC236}">
                  <a16:creationId xmlns:a16="http://schemas.microsoft.com/office/drawing/2014/main" id="{87FB3B5F-0BF6-9703-965B-61B7782A01E9}"/>
                </a:ext>
              </a:extLst>
            </p:cNvPr>
            <p:cNvSpPr txBox="1"/>
            <p:nvPr/>
          </p:nvSpPr>
          <p:spPr>
            <a:xfrm>
              <a:off x="756121" y="1550429"/>
              <a:ext cx="3669229" cy="4524315"/>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 trained on k=5 splits. Results only using top 3 accuracy models (slight improvement than using all 5)*.</a:t>
              </a:r>
              <a:endParaRPr lang="en-US" sz="1600" dirty="0"/>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97.7165</a:t>
              </a:r>
            </a:p>
            <a:p>
              <a:pPr marL="285750" indent="-285750">
                <a:buFont typeface="Arial" panose="020B0604020202020204" pitchFamily="34" charset="0"/>
                <a:buChar char="•"/>
              </a:pPr>
              <a:r>
                <a:rPr lang="en-US" sz="1600" dirty="0"/>
                <a:t>AUC: 99.8283</a:t>
              </a:r>
            </a:p>
            <a:p>
              <a:pPr marL="285750" indent="-285750">
                <a:buFont typeface="Arial" panose="020B0604020202020204" pitchFamily="34" charset="0"/>
                <a:buChar char="•"/>
              </a:pPr>
              <a:r>
                <a:rPr lang="en-US" sz="1600" dirty="0"/>
                <a:t>Kappa: 95.9136</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98.0826</a:t>
              </a:r>
            </a:p>
            <a:p>
              <a:pPr marL="285750" indent="-285750">
                <a:buFont typeface="Arial" panose="020B0604020202020204" pitchFamily="34" charset="0"/>
                <a:buChar char="•"/>
              </a:pPr>
              <a:r>
                <a:rPr lang="en-US" sz="1600" dirty="0"/>
                <a:t>Target 1: Sensitivity: 97.5904</a:t>
              </a:r>
            </a:p>
            <a:p>
              <a:pPr marL="285750" indent="-285750">
                <a:buFont typeface="Arial" panose="020B0604020202020204" pitchFamily="34" charset="0"/>
                <a:buChar char="•"/>
              </a:pPr>
              <a:r>
                <a:rPr lang="en-US" sz="1600" dirty="0"/>
                <a:t>Target 2: Sensitivity: 95.7447</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3 days, 9 hours</a:t>
              </a:r>
            </a:p>
          </p:txBody>
        </p:sp>
        <p:sp>
          <p:nvSpPr>
            <p:cNvPr id="5" name="TextBox 4">
              <a:extLst>
                <a:ext uri="{FF2B5EF4-FFF2-40B4-BE49-F238E27FC236}">
                  <a16:creationId xmlns:a16="http://schemas.microsoft.com/office/drawing/2014/main" id="{ABB41D32-FAAF-D4FF-6D2B-9816B1030F98}"/>
                </a:ext>
              </a:extLst>
            </p:cNvPr>
            <p:cNvSpPr txBox="1"/>
            <p:nvPr/>
          </p:nvSpPr>
          <p:spPr>
            <a:xfrm>
              <a:off x="2702878" y="3520948"/>
              <a:ext cx="1644898" cy="307777"/>
            </a:xfrm>
            <a:prstGeom prst="rect">
              <a:avLst/>
            </a:prstGeom>
            <a:noFill/>
          </p:spPr>
          <p:txBody>
            <a:bodyPr wrap="square" rtlCol="0">
              <a:spAutoFit/>
            </a:bodyPr>
            <a:lstStyle/>
            <a:p>
              <a:r>
                <a:rPr lang="en-US" sz="1400" b="1" dirty="0">
                  <a:solidFill>
                    <a:srgbClr val="FF0000"/>
                  </a:solidFill>
                </a:rPr>
                <a:t>+ 4.3307</a:t>
              </a:r>
            </a:p>
          </p:txBody>
        </p:sp>
        <p:sp>
          <p:nvSpPr>
            <p:cNvPr id="9" name="TextBox 8">
              <a:extLst>
                <a:ext uri="{FF2B5EF4-FFF2-40B4-BE49-F238E27FC236}">
                  <a16:creationId xmlns:a16="http://schemas.microsoft.com/office/drawing/2014/main" id="{E47A5500-95D9-035A-A365-5EB0C8131F11}"/>
                </a:ext>
              </a:extLst>
            </p:cNvPr>
            <p:cNvSpPr txBox="1"/>
            <p:nvPr/>
          </p:nvSpPr>
          <p:spPr>
            <a:xfrm>
              <a:off x="2702878" y="3765774"/>
              <a:ext cx="1644898" cy="307777"/>
            </a:xfrm>
            <a:prstGeom prst="rect">
              <a:avLst/>
            </a:prstGeom>
            <a:noFill/>
          </p:spPr>
          <p:txBody>
            <a:bodyPr wrap="square" rtlCol="0">
              <a:spAutoFit/>
            </a:bodyPr>
            <a:lstStyle/>
            <a:p>
              <a:r>
                <a:rPr lang="en-US" sz="1400" b="1" dirty="0">
                  <a:solidFill>
                    <a:srgbClr val="FF0000"/>
                  </a:solidFill>
                </a:rPr>
                <a:t>+ 1.3588</a:t>
              </a:r>
            </a:p>
          </p:txBody>
        </p:sp>
        <p:sp>
          <p:nvSpPr>
            <p:cNvPr id="10" name="TextBox 9">
              <a:extLst>
                <a:ext uri="{FF2B5EF4-FFF2-40B4-BE49-F238E27FC236}">
                  <a16:creationId xmlns:a16="http://schemas.microsoft.com/office/drawing/2014/main" id="{54550457-80A8-11BC-53C4-A1042E52B36C}"/>
                </a:ext>
              </a:extLst>
            </p:cNvPr>
            <p:cNvSpPr txBox="1"/>
            <p:nvPr/>
          </p:nvSpPr>
          <p:spPr>
            <a:xfrm>
              <a:off x="2702878" y="4010600"/>
              <a:ext cx="1644898" cy="307777"/>
            </a:xfrm>
            <a:prstGeom prst="rect">
              <a:avLst/>
            </a:prstGeom>
            <a:noFill/>
          </p:spPr>
          <p:txBody>
            <a:bodyPr wrap="square" rtlCol="0">
              <a:spAutoFit/>
            </a:bodyPr>
            <a:lstStyle/>
            <a:p>
              <a:r>
                <a:rPr lang="en-US" sz="1400" b="1" dirty="0">
                  <a:solidFill>
                    <a:srgbClr val="FF0000"/>
                  </a:solidFill>
                </a:rPr>
                <a:t>+ 7.9232</a:t>
              </a:r>
            </a:p>
          </p:txBody>
        </p:sp>
        <p:sp>
          <p:nvSpPr>
            <p:cNvPr id="11" name="TextBox 10">
              <a:extLst>
                <a:ext uri="{FF2B5EF4-FFF2-40B4-BE49-F238E27FC236}">
                  <a16:creationId xmlns:a16="http://schemas.microsoft.com/office/drawing/2014/main" id="{A38FD537-DBB8-5CA5-3E79-AE771BE9E6CA}"/>
                </a:ext>
              </a:extLst>
            </p:cNvPr>
            <p:cNvSpPr txBox="1"/>
            <p:nvPr/>
          </p:nvSpPr>
          <p:spPr>
            <a:xfrm>
              <a:off x="3525327" y="4500252"/>
              <a:ext cx="1644898" cy="307777"/>
            </a:xfrm>
            <a:prstGeom prst="rect">
              <a:avLst/>
            </a:prstGeom>
            <a:noFill/>
          </p:spPr>
          <p:txBody>
            <a:bodyPr wrap="square" rtlCol="0">
              <a:spAutoFit/>
            </a:bodyPr>
            <a:lstStyle/>
            <a:p>
              <a:r>
                <a:rPr lang="en-US" sz="1400" b="1" dirty="0">
                  <a:solidFill>
                    <a:srgbClr val="FF0000"/>
                  </a:solidFill>
                </a:rPr>
                <a:t>+ 1.7699</a:t>
              </a:r>
            </a:p>
          </p:txBody>
        </p:sp>
        <p:sp>
          <p:nvSpPr>
            <p:cNvPr id="12" name="TextBox 11">
              <a:extLst>
                <a:ext uri="{FF2B5EF4-FFF2-40B4-BE49-F238E27FC236}">
                  <a16:creationId xmlns:a16="http://schemas.microsoft.com/office/drawing/2014/main" id="{44FE3CB9-3032-0A56-E5BB-E6ED1B29DE03}"/>
                </a:ext>
              </a:extLst>
            </p:cNvPr>
            <p:cNvSpPr txBox="1"/>
            <p:nvPr/>
          </p:nvSpPr>
          <p:spPr>
            <a:xfrm>
              <a:off x="3523108" y="4747474"/>
              <a:ext cx="1644898" cy="307777"/>
            </a:xfrm>
            <a:prstGeom prst="rect">
              <a:avLst/>
            </a:prstGeom>
            <a:noFill/>
          </p:spPr>
          <p:txBody>
            <a:bodyPr wrap="square" rtlCol="0">
              <a:spAutoFit/>
            </a:bodyPr>
            <a:lstStyle/>
            <a:p>
              <a:r>
                <a:rPr lang="en-US" sz="1400" b="1" dirty="0">
                  <a:solidFill>
                    <a:srgbClr val="FF0000"/>
                  </a:solidFill>
                </a:rPr>
                <a:t>+ 3.0121</a:t>
              </a:r>
            </a:p>
          </p:txBody>
        </p:sp>
        <p:sp>
          <p:nvSpPr>
            <p:cNvPr id="13" name="TextBox 12">
              <a:extLst>
                <a:ext uri="{FF2B5EF4-FFF2-40B4-BE49-F238E27FC236}">
                  <a16:creationId xmlns:a16="http://schemas.microsoft.com/office/drawing/2014/main" id="{44D9E97B-9774-D7C9-2E61-E386414E14C9}"/>
                </a:ext>
              </a:extLst>
            </p:cNvPr>
            <p:cNvSpPr txBox="1"/>
            <p:nvPr/>
          </p:nvSpPr>
          <p:spPr>
            <a:xfrm>
              <a:off x="3523108" y="4987535"/>
              <a:ext cx="1644898" cy="307777"/>
            </a:xfrm>
            <a:prstGeom prst="rect">
              <a:avLst/>
            </a:prstGeom>
            <a:noFill/>
          </p:spPr>
          <p:txBody>
            <a:bodyPr wrap="square" rtlCol="0">
              <a:spAutoFit/>
            </a:bodyPr>
            <a:lstStyle/>
            <a:p>
              <a:r>
                <a:rPr lang="en-US" sz="1400" b="1" dirty="0">
                  <a:solidFill>
                    <a:srgbClr val="FF0000"/>
                  </a:solidFill>
                </a:rPr>
                <a:t>+ 29.7873</a:t>
              </a:r>
            </a:p>
          </p:txBody>
        </p:sp>
      </p:grpSp>
      <p:sp>
        <p:nvSpPr>
          <p:cNvPr id="18" name="TextBox 17">
            <a:extLst>
              <a:ext uri="{FF2B5EF4-FFF2-40B4-BE49-F238E27FC236}">
                <a16:creationId xmlns:a16="http://schemas.microsoft.com/office/drawing/2014/main" id="{9EEDE978-EE3D-8F0F-C6F6-00C63BABF9B7}"/>
              </a:ext>
            </a:extLst>
          </p:cNvPr>
          <p:cNvSpPr txBox="1"/>
          <p:nvPr/>
        </p:nvSpPr>
        <p:spPr>
          <a:xfrm>
            <a:off x="5323702" y="4958887"/>
            <a:ext cx="4639448" cy="307777"/>
          </a:xfrm>
          <a:prstGeom prst="rect">
            <a:avLst/>
          </a:prstGeom>
          <a:noFill/>
        </p:spPr>
        <p:txBody>
          <a:bodyPr wrap="square">
            <a:spAutoFit/>
          </a:bodyPr>
          <a:lstStyle/>
          <a:p>
            <a:r>
              <a:rPr lang="en-US" sz="1400" i="1" dirty="0">
                <a:solidFill>
                  <a:srgbClr val="FF0000"/>
                </a:solidFill>
              </a:rPr>
              <a:t>improvement made by the ensemble. </a:t>
            </a:r>
            <a:r>
              <a:rPr lang="en-US" sz="1400" b="1" i="1" dirty="0">
                <a:solidFill>
                  <a:srgbClr val="FF0000"/>
                </a:solidFill>
              </a:rPr>
              <a:t>Used for test.</a:t>
            </a:r>
            <a:endParaRPr lang="en-US" sz="1400" i="1" dirty="0">
              <a:solidFill>
                <a:srgbClr val="FF0000"/>
              </a:solidFill>
            </a:endParaRPr>
          </a:p>
        </p:txBody>
      </p:sp>
      <p:sp>
        <p:nvSpPr>
          <p:cNvPr id="19" name="Right Brace 18">
            <a:extLst>
              <a:ext uri="{FF2B5EF4-FFF2-40B4-BE49-F238E27FC236}">
                <a16:creationId xmlns:a16="http://schemas.microsoft.com/office/drawing/2014/main" id="{6DB27AB4-BD13-75BE-CB29-704B63F9CB7A}"/>
              </a:ext>
            </a:extLst>
          </p:cNvPr>
          <p:cNvSpPr/>
          <p:nvPr/>
        </p:nvSpPr>
        <p:spPr>
          <a:xfrm>
            <a:off x="3600989" y="3315260"/>
            <a:ext cx="132273" cy="8206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406C3C29-9F2B-1206-3378-3E40CDE0BCF8}"/>
              </a:ext>
            </a:extLst>
          </p:cNvPr>
          <p:cNvSpPr/>
          <p:nvPr/>
        </p:nvSpPr>
        <p:spPr>
          <a:xfrm>
            <a:off x="4291163" y="4299848"/>
            <a:ext cx="134188" cy="7950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A3F779F4-E024-FFEA-DC7C-5F307E108091}"/>
              </a:ext>
            </a:extLst>
          </p:cNvPr>
          <p:cNvCxnSpPr>
            <a:cxnSpLocks/>
            <a:endCxn id="20" idx="1"/>
          </p:cNvCxnSpPr>
          <p:nvPr/>
        </p:nvCxnSpPr>
        <p:spPr>
          <a:xfrm rot="10800000">
            <a:off x="4425352" y="4697378"/>
            <a:ext cx="898353" cy="415398"/>
          </a:xfrm>
          <a:prstGeom prst="bentConnector3">
            <a:avLst>
              <a:gd name="adj1" fmla="val 7464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3E3E7A7-5978-8361-C62D-2E5942720B82}"/>
              </a:ext>
            </a:extLst>
          </p:cNvPr>
          <p:cNvCxnSpPr>
            <a:cxnSpLocks/>
            <a:stCxn id="18" idx="1"/>
            <a:endCxn id="19" idx="1"/>
          </p:cNvCxnSpPr>
          <p:nvPr/>
        </p:nvCxnSpPr>
        <p:spPr>
          <a:xfrm rot="10800000">
            <a:off x="3733262" y="3725590"/>
            <a:ext cx="1590440" cy="1387186"/>
          </a:xfrm>
          <a:prstGeom prst="bentConnector3">
            <a:avLst>
              <a:gd name="adj1" fmla="val 4184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0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[6/7] Grad-CAM Visualization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15</a:t>
            </a:fld>
            <a:endParaRPr lang="en-US"/>
          </a:p>
        </p:txBody>
      </p:sp>
      <p:sp>
        <p:nvSpPr>
          <p:cNvPr id="3" name="TextBox 2">
            <a:extLst>
              <a:ext uri="{FF2B5EF4-FFF2-40B4-BE49-F238E27FC236}">
                <a16:creationId xmlns:a16="http://schemas.microsoft.com/office/drawing/2014/main" id="{640037B8-F75C-0A53-649F-C2645CB0CA8E}"/>
              </a:ext>
            </a:extLst>
          </p:cNvPr>
          <p:cNvSpPr txBox="1"/>
          <p:nvPr/>
        </p:nvSpPr>
        <p:spPr>
          <a:xfrm>
            <a:off x="797162" y="4985490"/>
            <a:ext cx="10597676" cy="338554"/>
          </a:xfrm>
          <a:prstGeom prst="rect">
            <a:avLst/>
          </a:prstGeom>
          <a:noFill/>
        </p:spPr>
        <p:txBody>
          <a:bodyPr wrap="square" rtlCol="0">
            <a:spAutoFit/>
          </a:bodyPr>
          <a:lstStyle/>
          <a:p>
            <a:pPr algn="ctr"/>
            <a:r>
              <a:rPr lang="en-US" sz="1600" i="1" dirty="0"/>
              <a:t>Model Fold = 3, Challenge = 2, Split = Validation, Attention Map = 1 (pooling layer 3)</a:t>
            </a:r>
          </a:p>
        </p:txBody>
      </p:sp>
      <p:grpSp>
        <p:nvGrpSpPr>
          <p:cNvPr id="22" name="Group 21">
            <a:extLst>
              <a:ext uri="{FF2B5EF4-FFF2-40B4-BE49-F238E27FC236}">
                <a16:creationId xmlns:a16="http://schemas.microsoft.com/office/drawing/2014/main" id="{1CCE8AC0-069E-9557-BF3E-B658188510CB}"/>
              </a:ext>
            </a:extLst>
          </p:cNvPr>
          <p:cNvGrpSpPr/>
          <p:nvPr/>
        </p:nvGrpSpPr>
        <p:grpSpPr>
          <a:xfrm>
            <a:off x="756122" y="1702589"/>
            <a:ext cx="10597676" cy="3044522"/>
            <a:chOff x="1039780" y="1788317"/>
            <a:chExt cx="10170483" cy="2921797"/>
          </a:xfrm>
        </p:grpSpPr>
        <p:pic>
          <p:nvPicPr>
            <p:cNvPr id="6" name="Picture 5">
              <a:extLst>
                <a:ext uri="{FF2B5EF4-FFF2-40B4-BE49-F238E27FC236}">
                  <a16:creationId xmlns:a16="http://schemas.microsoft.com/office/drawing/2014/main" id="{7E1FA3FE-D1DD-D9FB-EEAD-67BC80313FC7}"/>
                </a:ext>
              </a:extLst>
            </p:cNvPr>
            <p:cNvPicPr>
              <a:picLocks noChangeAspect="1"/>
            </p:cNvPicPr>
            <p:nvPr/>
          </p:nvPicPr>
          <p:blipFill rotWithShape="1">
            <a:blip r:embed="rId3"/>
            <a:srcRect l="404" t="1289" r="87094" b="1702"/>
            <a:stretch/>
          </p:blipFill>
          <p:spPr>
            <a:xfrm>
              <a:off x="1039780" y="1788319"/>
              <a:ext cx="1409700" cy="2921795"/>
            </a:xfrm>
            <a:prstGeom prst="rect">
              <a:avLst/>
            </a:prstGeom>
          </p:spPr>
        </p:pic>
        <p:pic>
          <p:nvPicPr>
            <p:cNvPr id="9" name="Picture 8">
              <a:extLst>
                <a:ext uri="{FF2B5EF4-FFF2-40B4-BE49-F238E27FC236}">
                  <a16:creationId xmlns:a16="http://schemas.microsoft.com/office/drawing/2014/main" id="{BF4D24FB-A479-BE25-F411-A2DC8315D38E}"/>
                </a:ext>
              </a:extLst>
            </p:cNvPr>
            <p:cNvPicPr>
              <a:picLocks noChangeAspect="1"/>
            </p:cNvPicPr>
            <p:nvPr/>
          </p:nvPicPr>
          <p:blipFill rotWithShape="1">
            <a:blip r:embed="rId3"/>
            <a:srcRect l="25173" t="1290" r="62325" b="1703"/>
            <a:stretch/>
          </p:blipFill>
          <p:spPr>
            <a:xfrm>
              <a:off x="2498725" y="1788319"/>
              <a:ext cx="1409700" cy="2921795"/>
            </a:xfrm>
            <a:prstGeom prst="rect">
              <a:avLst/>
            </a:prstGeom>
          </p:spPr>
        </p:pic>
        <p:pic>
          <p:nvPicPr>
            <p:cNvPr id="15" name="Picture 14">
              <a:extLst>
                <a:ext uri="{FF2B5EF4-FFF2-40B4-BE49-F238E27FC236}">
                  <a16:creationId xmlns:a16="http://schemas.microsoft.com/office/drawing/2014/main" id="{6CF3FA4B-CCA7-DE17-0D03-C49D1EA0C537}"/>
                </a:ext>
              </a:extLst>
            </p:cNvPr>
            <p:cNvPicPr>
              <a:picLocks noChangeAspect="1"/>
            </p:cNvPicPr>
            <p:nvPr/>
          </p:nvPicPr>
          <p:blipFill rotWithShape="1">
            <a:blip r:embed="rId4"/>
            <a:srcRect l="62300" t="1217" r="25221" b="1723"/>
            <a:stretch/>
          </p:blipFill>
          <p:spPr>
            <a:xfrm>
              <a:off x="3961042" y="1788935"/>
              <a:ext cx="1406032" cy="2921179"/>
            </a:xfrm>
            <a:prstGeom prst="rect">
              <a:avLst/>
            </a:prstGeom>
          </p:spPr>
        </p:pic>
        <p:pic>
          <p:nvPicPr>
            <p:cNvPr id="17" name="Picture 16">
              <a:extLst>
                <a:ext uri="{FF2B5EF4-FFF2-40B4-BE49-F238E27FC236}">
                  <a16:creationId xmlns:a16="http://schemas.microsoft.com/office/drawing/2014/main" id="{E9D19F32-184B-6DBC-6B99-5F8119999A24}"/>
                </a:ext>
              </a:extLst>
            </p:cNvPr>
            <p:cNvPicPr>
              <a:picLocks noChangeAspect="1"/>
            </p:cNvPicPr>
            <p:nvPr/>
          </p:nvPicPr>
          <p:blipFill rotWithShape="1">
            <a:blip r:embed="rId5"/>
            <a:srcRect l="74713" t="1354" r="12813" b="1645"/>
            <a:stretch/>
          </p:blipFill>
          <p:spPr>
            <a:xfrm>
              <a:off x="5419691" y="1788318"/>
              <a:ext cx="1406574" cy="2921795"/>
            </a:xfrm>
            <a:prstGeom prst="rect">
              <a:avLst/>
            </a:prstGeom>
          </p:spPr>
        </p:pic>
        <p:pic>
          <p:nvPicPr>
            <p:cNvPr id="18" name="Picture 17">
              <a:extLst>
                <a:ext uri="{FF2B5EF4-FFF2-40B4-BE49-F238E27FC236}">
                  <a16:creationId xmlns:a16="http://schemas.microsoft.com/office/drawing/2014/main" id="{4402AAE5-8B0B-B5AF-B143-6EA71CA0A708}"/>
                </a:ext>
              </a:extLst>
            </p:cNvPr>
            <p:cNvPicPr>
              <a:picLocks noChangeAspect="1"/>
            </p:cNvPicPr>
            <p:nvPr/>
          </p:nvPicPr>
          <p:blipFill rotWithShape="1">
            <a:blip r:embed="rId5"/>
            <a:srcRect l="37545" t="1500" r="49981" b="1500"/>
            <a:stretch/>
          </p:blipFill>
          <p:spPr>
            <a:xfrm>
              <a:off x="6878340" y="1788317"/>
              <a:ext cx="1406574" cy="2921795"/>
            </a:xfrm>
            <a:prstGeom prst="rect">
              <a:avLst/>
            </a:prstGeom>
          </p:spPr>
        </p:pic>
        <p:pic>
          <p:nvPicPr>
            <p:cNvPr id="19" name="Picture 18">
              <a:extLst>
                <a:ext uri="{FF2B5EF4-FFF2-40B4-BE49-F238E27FC236}">
                  <a16:creationId xmlns:a16="http://schemas.microsoft.com/office/drawing/2014/main" id="{DBC13C1F-A3E9-3F1F-FC2E-4DFF02E98701}"/>
                </a:ext>
              </a:extLst>
            </p:cNvPr>
            <p:cNvPicPr>
              <a:picLocks noChangeAspect="1"/>
            </p:cNvPicPr>
            <p:nvPr/>
          </p:nvPicPr>
          <p:blipFill rotWithShape="1">
            <a:blip r:embed="rId5"/>
            <a:srcRect l="462" t="1501" r="87064" b="1501"/>
            <a:stretch/>
          </p:blipFill>
          <p:spPr>
            <a:xfrm>
              <a:off x="8336989" y="1788317"/>
              <a:ext cx="1406574" cy="2921795"/>
            </a:xfrm>
            <a:prstGeom prst="rect">
              <a:avLst/>
            </a:prstGeom>
          </p:spPr>
        </p:pic>
        <p:pic>
          <p:nvPicPr>
            <p:cNvPr id="21" name="Picture 20">
              <a:extLst>
                <a:ext uri="{FF2B5EF4-FFF2-40B4-BE49-F238E27FC236}">
                  <a16:creationId xmlns:a16="http://schemas.microsoft.com/office/drawing/2014/main" id="{B42097F8-338F-7481-8613-62CA57124D53}"/>
                </a:ext>
              </a:extLst>
            </p:cNvPr>
            <p:cNvPicPr>
              <a:picLocks noChangeAspect="1"/>
            </p:cNvPicPr>
            <p:nvPr/>
          </p:nvPicPr>
          <p:blipFill rotWithShape="1">
            <a:blip r:embed="rId6"/>
            <a:srcRect l="25158" t="1323" r="62304" b="1724"/>
            <a:stretch/>
          </p:blipFill>
          <p:spPr>
            <a:xfrm>
              <a:off x="9795638" y="1788317"/>
              <a:ext cx="1414625" cy="2921795"/>
            </a:xfrm>
            <a:prstGeom prst="rect">
              <a:avLst/>
            </a:prstGeom>
          </p:spPr>
        </p:pic>
      </p:grpSp>
    </p:spTree>
    <p:extLst>
      <p:ext uri="{BB962C8B-B14F-4D97-AF65-F5344CB8AC3E}">
        <p14:creationId xmlns:p14="http://schemas.microsoft.com/office/powerpoint/2010/main" val="2357953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[7/7] Conclusion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16</a:t>
            </a:fld>
            <a:endParaRPr lang="en-US"/>
          </a:p>
        </p:txBody>
      </p:sp>
      <p:sp>
        <p:nvSpPr>
          <p:cNvPr id="3" name="TextBox 2">
            <a:extLst>
              <a:ext uri="{FF2B5EF4-FFF2-40B4-BE49-F238E27FC236}">
                <a16:creationId xmlns:a16="http://schemas.microsoft.com/office/drawing/2014/main" id="{A2888871-536A-A93B-9E26-6ADB36E5A049}"/>
              </a:ext>
            </a:extLst>
          </p:cNvPr>
          <p:cNvSpPr txBox="1"/>
          <p:nvPr/>
        </p:nvSpPr>
        <p:spPr>
          <a:xfrm>
            <a:off x="756122" y="1539008"/>
            <a:ext cx="10597678" cy="448610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600" b="1" dirty="0"/>
              <a:t>Ensemble</a:t>
            </a:r>
            <a:r>
              <a:rPr lang="en-US" sz="1600" dirty="0"/>
              <a:t> approach improves the results significantly, given the same (best) model is trained on different splits of the dataset.</a:t>
            </a:r>
          </a:p>
          <a:p>
            <a:pPr marL="285750" indent="-285750">
              <a:lnSpc>
                <a:spcPct val="150000"/>
              </a:lnSpc>
              <a:buFont typeface="Wingdings" panose="05000000000000000000" pitchFamily="2" charset="2"/>
              <a:buChar char="q"/>
            </a:pPr>
            <a:r>
              <a:rPr lang="en-US" sz="1600" dirty="0"/>
              <a:t>Useful approaches to handle </a:t>
            </a:r>
            <a:r>
              <a:rPr lang="en-US" sz="1600" b="1" dirty="0"/>
              <a:t>class imbalance</a:t>
            </a:r>
            <a:r>
              <a:rPr lang="en-US" sz="1600" dirty="0"/>
              <a:t>:</a:t>
            </a:r>
          </a:p>
          <a:p>
            <a:pPr marL="742950" lvl="1" indent="-285750">
              <a:lnSpc>
                <a:spcPct val="150000"/>
              </a:lnSpc>
              <a:buFont typeface="Wingdings" panose="05000000000000000000" pitchFamily="2" charset="2"/>
              <a:buChar char="q"/>
            </a:pPr>
            <a:r>
              <a:rPr lang="en-US" sz="1600" dirty="0" err="1"/>
              <a:t>StratifiedKFold</a:t>
            </a:r>
            <a:r>
              <a:rPr lang="en-US" sz="1600" dirty="0"/>
              <a:t> (with ensemble).</a:t>
            </a:r>
          </a:p>
          <a:p>
            <a:pPr marL="742950" lvl="1" indent="-285750">
              <a:lnSpc>
                <a:spcPct val="150000"/>
              </a:lnSpc>
              <a:buFont typeface="Wingdings" panose="05000000000000000000" pitchFamily="2" charset="2"/>
              <a:buChar char="q"/>
            </a:pPr>
            <a:r>
              <a:rPr lang="en-US" sz="1600" dirty="0"/>
              <a:t>Multi-class focal loss.</a:t>
            </a:r>
          </a:p>
          <a:p>
            <a:pPr marL="742950" lvl="1" indent="-285750">
              <a:lnSpc>
                <a:spcPct val="150000"/>
              </a:lnSpc>
              <a:buFont typeface="Wingdings" panose="05000000000000000000" pitchFamily="2" charset="2"/>
              <a:buChar char="q"/>
            </a:pPr>
            <a:r>
              <a:rPr lang="en-US" sz="1600" dirty="0"/>
              <a:t>Augmentation.</a:t>
            </a:r>
          </a:p>
          <a:p>
            <a:pPr marL="285750" indent="-285750">
              <a:lnSpc>
                <a:spcPct val="150000"/>
              </a:lnSpc>
              <a:buFont typeface="Wingdings" panose="05000000000000000000" pitchFamily="2" charset="2"/>
              <a:buChar char="q"/>
            </a:pPr>
            <a:r>
              <a:rPr lang="en-US" sz="1600" b="1" dirty="0"/>
              <a:t>Visual attention </a:t>
            </a:r>
            <a:r>
              <a:rPr lang="en-US" sz="1600" dirty="0"/>
              <a:t>blocks + </a:t>
            </a:r>
            <a:r>
              <a:rPr lang="en-US" sz="1600" b="1" dirty="0"/>
              <a:t>segmentation masks </a:t>
            </a:r>
            <a:r>
              <a:rPr lang="en-US" sz="1600" dirty="0"/>
              <a:t>improved slightly the results, by contributing to the training loss.</a:t>
            </a:r>
          </a:p>
          <a:p>
            <a:pPr marL="285750" indent="-285750">
              <a:lnSpc>
                <a:spcPct val="150000"/>
              </a:lnSpc>
              <a:buFont typeface="Wingdings" panose="05000000000000000000" pitchFamily="2" charset="2"/>
              <a:buChar char="q"/>
            </a:pPr>
            <a:r>
              <a:rPr lang="en-US" sz="1600" b="1" dirty="0"/>
              <a:t>Augmenting the hair </a:t>
            </a:r>
            <a:r>
              <a:rPr lang="en-US" sz="1600" dirty="0"/>
              <a:t>slightly increased the results, making the hair challenge not focused on a specific group of images, and avoiding inpainting all the dataset.</a:t>
            </a:r>
          </a:p>
          <a:p>
            <a:pPr>
              <a:lnSpc>
                <a:spcPct val="150000"/>
              </a:lnSpc>
            </a:pPr>
            <a:endParaRPr lang="en-US" sz="1600" dirty="0"/>
          </a:p>
          <a:p>
            <a:pPr>
              <a:lnSpc>
                <a:spcPct val="150000"/>
              </a:lnSpc>
            </a:pPr>
            <a:endParaRPr lang="en-US" sz="1600" b="1" dirty="0"/>
          </a:p>
          <a:p>
            <a:pPr>
              <a:lnSpc>
                <a:spcPct val="150000"/>
              </a:lnSpc>
            </a:pPr>
            <a:r>
              <a:rPr lang="en-US" sz="1600" b="1" dirty="0"/>
              <a:t>Skin Hair Dataset (Drive Download): </a:t>
            </a:r>
            <a:r>
              <a:rPr lang="en-US" sz="1600" dirty="0"/>
              <a:t>https://drive.google.com/drive/u/1/folders/1eNltv3y3yea7wx6mPUag8VvydgJss_mb</a:t>
            </a:r>
          </a:p>
        </p:txBody>
      </p:sp>
    </p:spTree>
    <p:extLst>
      <p:ext uri="{BB962C8B-B14F-4D97-AF65-F5344CB8AC3E}">
        <p14:creationId xmlns:p14="http://schemas.microsoft.com/office/powerpoint/2010/main" val="1913201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Skin Lesion Segmentation</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17</a:t>
            </a:fld>
            <a:endParaRPr lang="en-US" dirty="0"/>
          </a:p>
        </p:txBody>
      </p:sp>
      <p:pic>
        <p:nvPicPr>
          <p:cNvPr id="5" name="Picture 4">
            <a:extLst>
              <a:ext uri="{FF2B5EF4-FFF2-40B4-BE49-F238E27FC236}">
                <a16:creationId xmlns:a16="http://schemas.microsoft.com/office/drawing/2014/main" id="{E9FABE98-9811-CD8B-49C7-61277CCC94DD}"/>
              </a:ext>
            </a:extLst>
          </p:cNvPr>
          <p:cNvPicPr>
            <a:picLocks noChangeAspect="1"/>
          </p:cNvPicPr>
          <p:nvPr/>
        </p:nvPicPr>
        <p:blipFill>
          <a:blip r:embed="rId2"/>
          <a:stretch>
            <a:fillRect/>
          </a:stretch>
        </p:blipFill>
        <p:spPr>
          <a:xfrm>
            <a:off x="3535636" y="2261909"/>
            <a:ext cx="2078163" cy="1408308"/>
          </a:xfrm>
          <a:prstGeom prst="rect">
            <a:avLst/>
          </a:prstGeom>
        </p:spPr>
      </p:pic>
      <p:sp>
        <p:nvSpPr>
          <p:cNvPr id="6" name="Rectangle: Rounded Corners 5">
            <a:extLst>
              <a:ext uri="{FF2B5EF4-FFF2-40B4-BE49-F238E27FC236}">
                <a16:creationId xmlns:a16="http://schemas.microsoft.com/office/drawing/2014/main" id="{B0377A27-76A2-F18E-42A3-9BF3299B68A9}"/>
              </a:ext>
            </a:extLst>
          </p:cNvPr>
          <p:cNvSpPr/>
          <p:nvPr/>
        </p:nvSpPr>
        <p:spPr>
          <a:xfrm>
            <a:off x="3581180" y="1658181"/>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Crop Frame, Extract Hair</a:t>
            </a:r>
            <a:endParaRPr lang="en-US" sz="1600" b="1" baseline="30000" dirty="0">
              <a:solidFill>
                <a:srgbClr val="FF0000"/>
              </a:solidFill>
            </a:endParaRPr>
          </a:p>
        </p:txBody>
      </p:sp>
      <p:pic>
        <p:nvPicPr>
          <p:cNvPr id="11" name="Picture 10">
            <a:extLst>
              <a:ext uri="{FF2B5EF4-FFF2-40B4-BE49-F238E27FC236}">
                <a16:creationId xmlns:a16="http://schemas.microsoft.com/office/drawing/2014/main" id="{7B18E210-AF46-CCDE-41DB-57DC881DCC90}"/>
              </a:ext>
            </a:extLst>
          </p:cNvPr>
          <p:cNvPicPr>
            <a:picLocks noChangeAspect="1"/>
          </p:cNvPicPr>
          <p:nvPr/>
        </p:nvPicPr>
        <p:blipFill>
          <a:blip r:embed="rId3"/>
          <a:stretch>
            <a:fillRect/>
          </a:stretch>
        </p:blipFill>
        <p:spPr>
          <a:xfrm>
            <a:off x="868089" y="2261910"/>
            <a:ext cx="2059948" cy="1395965"/>
          </a:xfrm>
          <a:prstGeom prst="rect">
            <a:avLst/>
          </a:prstGeom>
        </p:spPr>
      </p:pic>
      <p:sp>
        <p:nvSpPr>
          <p:cNvPr id="12" name="Rectangle: Rounded Corners 11">
            <a:extLst>
              <a:ext uri="{FF2B5EF4-FFF2-40B4-BE49-F238E27FC236}">
                <a16:creationId xmlns:a16="http://schemas.microsoft.com/office/drawing/2014/main" id="{27179CCD-D1B0-E7F5-669E-645DA0DDF8E6}"/>
              </a:ext>
            </a:extLst>
          </p:cNvPr>
          <p:cNvSpPr/>
          <p:nvPr/>
        </p:nvSpPr>
        <p:spPr>
          <a:xfrm>
            <a:off x="904524" y="1658179"/>
            <a:ext cx="1987077"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Raw</a:t>
            </a:r>
            <a:endParaRPr lang="en-US" sz="1600" b="1" baseline="30000" dirty="0">
              <a:solidFill>
                <a:srgbClr val="FF0000"/>
              </a:solidFill>
            </a:endParaRPr>
          </a:p>
        </p:txBody>
      </p:sp>
      <p:pic>
        <p:nvPicPr>
          <p:cNvPr id="14" name="Picture 13">
            <a:extLst>
              <a:ext uri="{FF2B5EF4-FFF2-40B4-BE49-F238E27FC236}">
                <a16:creationId xmlns:a16="http://schemas.microsoft.com/office/drawing/2014/main" id="{CF2A1D0F-33E4-55B0-1876-273F788E23B3}"/>
              </a:ext>
            </a:extLst>
          </p:cNvPr>
          <p:cNvPicPr>
            <a:picLocks noChangeAspect="1"/>
          </p:cNvPicPr>
          <p:nvPr/>
        </p:nvPicPr>
        <p:blipFill>
          <a:blip r:embed="rId4"/>
          <a:stretch>
            <a:fillRect/>
          </a:stretch>
        </p:blipFill>
        <p:spPr>
          <a:xfrm>
            <a:off x="6266282" y="2254572"/>
            <a:ext cx="2059949" cy="1395965"/>
          </a:xfrm>
          <a:prstGeom prst="rect">
            <a:avLst/>
          </a:prstGeom>
        </p:spPr>
      </p:pic>
      <p:sp>
        <p:nvSpPr>
          <p:cNvPr id="15" name="Rectangle: Rounded Corners 14">
            <a:extLst>
              <a:ext uri="{FF2B5EF4-FFF2-40B4-BE49-F238E27FC236}">
                <a16:creationId xmlns:a16="http://schemas.microsoft.com/office/drawing/2014/main" id="{8620889F-861D-A0E2-95BF-FDA06BCF7B9B}"/>
              </a:ext>
            </a:extLst>
          </p:cNvPr>
          <p:cNvSpPr/>
          <p:nvPr/>
        </p:nvSpPr>
        <p:spPr>
          <a:xfrm>
            <a:off x="6302717" y="1658178"/>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Gaussian Filter, CLAHE</a:t>
            </a:r>
            <a:endParaRPr lang="en-US" sz="1600" b="1" baseline="30000" dirty="0">
              <a:solidFill>
                <a:srgbClr val="FF0000"/>
              </a:solidFill>
            </a:endParaRPr>
          </a:p>
        </p:txBody>
      </p:sp>
      <p:pic>
        <p:nvPicPr>
          <p:cNvPr id="17" name="Picture 16">
            <a:extLst>
              <a:ext uri="{FF2B5EF4-FFF2-40B4-BE49-F238E27FC236}">
                <a16:creationId xmlns:a16="http://schemas.microsoft.com/office/drawing/2014/main" id="{FE764135-A7A3-8FB9-6E2E-78D2F4350527}"/>
              </a:ext>
            </a:extLst>
          </p:cNvPr>
          <p:cNvPicPr>
            <a:picLocks noChangeAspect="1"/>
          </p:cNvPicPr>
          <p:nvPr/>
        </p:nvPicPr>
        <p:blipFill>
          <a:blip r:embed="rId5"/>
          <a:stretch>
            <a:fillRect/>
          </a:stretch>
        </p:blipFill>
        <p:spPr>
          <a:xfrm>
            <a:off x="9024247" y="2261909"/>
            <a:ext cx="2059950" cy="1395966"/>
          </a:xfrm>
          <a:prstGeom prst="rect">
            <a:avLst/>
          </a:prstGeom>
        </p:spPr>
      </p:pic>
      <p:sp>
        <p:nvSpPr>
          <p:cNvPr id="20" name="Rectangle: Rounded Corners 19">
            <a:extLst>
              <a:ext uri="{FF2B5EF4-FFF2-40B4-BE49-F238E27FC236}">
                <a16:creationId xmlns:a16="http://schemas.microsoft.com/office/drawing/2014/main" id="{F24986CD-036A-2A47-113D-B06B8474ED89}"/>
              </a:ext>
            </a:extLst>
          </p:cNvPr>
          <p:cNvSpPr/>
          <p:nvPr/>
        </p:nvSpPr>
        <p:spPr>
          <a:xfrm>
            <a:off x="9060683" y="1658181"/>
            <a:ext cx="1987078"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Mean Shift Filter (Pyramid = 4)</a:t>
            </a:r>
            <a:endParaRPr lang="en-US" sz="1600" b="1" baseline="30000" dirty="0">
              <a:solidFill>
                <a:srgbClr val="FF0000"/>
              </a:solidFill>
            </a:endParaRPr>
          </a:p>
        </p:txBody>
      </p:sp>
      <p:pic>
        <p:nvPicPr>
          <p:cNvPr id="24" name="Picture 23">
            <a:extLst>
              <a:ext uri="{FF2B5EF4-FFF2-40B4-BE49-F238E27FC236}">
                <a16:creationId xmlns:a16="http://schemas.microsoft.com/office/drawing/2014/main" id="{1BF55F69-006C-CA6F-A9EB-6510804CA04E}"/>
              </a:ext>
            </a:extLst>
          </p:cNvPr>
          <p:cNvPicPr>
            <a:picLocks noChangeAspect="1"/>
          </p:cNvPicPr>
          <p:nvPr/>
        </p:nvPicPr>
        <p:blipFill>
          <a:blip r:embed="rId6"/>
          <a:stretch>
            <a:fillRect/>
          </a:stretch>
        </p:blipFill>
        <p:spPr>
          <a:xfrm>
            <a:off x="9106223" y="4342916"/>
            <a:ext cx="2059948" cy="1395965"/>
          </a:xfrm>
          <a:prstGeom prst="rect">
            <a:avLst/>
          </a:prstGeom>
        </p:spPr>
      </p:pic>
      <p:sp>
        <p:nvSpPr>
          <p:cNvPr id="25" name="Rectangle: Rounded Corners 24">
            <a:extLst>
              <a:ext uri="{FF2B5EF4-FFF2-40B4-BE49-F238E27FC236}">
                <a16:creationId xmlns:a16="http://schemas.microsoft.com/office/drawing/2014/main" id="{E49E822C-9DAB-7CA1-D17F-174754FCB529}"/>
              </a:ext>
            </a:extLst>
          </p:cNvPr>
          <p:cNvSpPr/>
          <p:nvPr/>
        </p:nvSpPr>
        <p:spPr>
          <a:xfrm>
            <a:off x="9142658" y="3750788"/>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KMeans</a:t>
            </a:r>
            <a:r>
              <a:rPr lang="en-US" sz="1600" dirty="0">
                <a:solidFill>
                  <a:schemeClr val="tx1"/>
                </a:solidFill>
              </a:rPr>
              <a:t> (K=2)</a:t>
            </a:r>
            <a:endParaRPr lang="en-US" sz="1600" b="1" baseline="30000" dirty="0">
              <a:solidFill>
                <a:srgbClr val="FF0000"/>
              </a:solidFill>
            </a:endParaRPr>
          </a:p>
        </p:txBody>
      </p:sp>
      <p:pic>
        <p:nvPicPr>
          <p:cNvPr id="27" name="Picture 26">
            <a:extLst>
              <a:ext uri="{FF2B5EF4-FFF2-40B4-BE49-F238E27FC236}">
                <a16:creationId xmlns:a16="http://schemas.microsoft.com/office/drawing/2014/main" id="{12FDCC1C-8363-769F-B4B6-03174828359A}"/>
              </a:ext>
            </a:extLst>
          </p:cNvPr>
          <p:cNvPicPr>
            <a:picLocks noChangeAspect="1"/>
          </p:cNvPicPr>
          <p:nvPr/>
        </p:nvPicPr>
        <p:blipFill>
          <a:blip r:embed="rId6"/>
          <a:stretch>
            <a:fillRect/>
          </a:stretch>
        </p:blipFill>
        <p:spPr>
          <a:xfrm>
            <a:off x="6348254" y="4342916"/>
            <a:ext cx="2059948" cy="1395965"/>
          </a:xfrm>
          <a:prstGeom prst="rect">
            <a:avLst/>
          </a:prstGeom>
        </p:spPr>
      </p:pic>
      <p:sp>
        <p:nvSpPr>
          <p:cNvPr id="28" name="Rectangle: Rounded Corners 27">
            <a:extLst>
              <a:ext uri="{FF2B5EF4-FFF2-40B4-BE49-F238E27FC236}">
                <a16:creationId xmlns:a16="http://schemas.microsoft.com/office/drawing/2014/main" id="{4FD11EE0-9A11-D7E3-7FDF-78F771098D0A}"/>
              </a:ext>
            </a:extLst>
          </p:cNvPr>
          <p:cNvSpPr/>
          <p:nvPr/>
        </p:nvSpPr>
        <p:spPr>
          <a:xfrm>
            <a:off x="6384689" y="3753438"/>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Remove Circular Borders</a:t>
            </a:r>
            <a:endParaRPr lang="en-US" sz="1600" b="1" baseline="30000" dirty="0">
              <a:solidFill>
                <a:srgbClr val="FF0000"/>
              </a:solidFill>
            </a:endParaRPr>
          </a:p>
        </p:txBody>
      </p:sp>
      <p:pic>
        <p:nvPicPr>
          <p:cNvPr id="30" name="Picture 29">
            <a:extLst>
              <a:ext uri="{FF2B5EF4-FFF2-40B4-BE49-F238E27FC236}">
                <a16:creationId xmlns:a16="http://schemas.microsoft.com/office/drawing/2014/main" id="{8176F231-4E27-F91F-8AA6-A8B7E35594FE}"/>
              </a:ext>
            </a:extLst>
          </p:cNvPr>
          <p:cNvPicPr>
            <a:picLocks noChangeAspect="1"/>
          </p:cNvPicPr>
          <p:nvPr/>
        </p:nvPicPr>
        <p:blipFill>
          <a:blip r:embed="rId7"/>
          <a:stretch>
            <a:fillRect/>
          </a:stretch>
        </p:blipFill>
        <p:spPr>
          <a:xfrm>
            <a:off x="3553851" y="4342916"/>
            <a:ext cx="2059948" cy="1395965"/>
          </a:xfrm>
          <a:prstGeom prst="rect">
            <a:avLst/>
          </a:prstGeom>
        </p:spPr>
      </p:pic>
      <p:sp>
        <p:nvSpPr>
          <p:cNvPr id="31" name="Rectangle: Rounded Corners 30">
            <a:extLst>
              <a:ext uri="{FF2B5EF4-FFF2-40B4-BE49-F238E27FC236}">
                <a16:creationId xmlns:a16="http://schemas.microsoft.com/office/drawing/2014/main" id="{E6F7EF37-23D6-DE2F-44A6-1B0C182B4EBE}"/>
              </a:ext>
            </a:extLst>
          </p:cNvPr>
          <p:cNvSpPr/>
          <p:nvPr/>
        </p:nvSpPr>
        <p:spPr>
          <a:xfrm>
            <a:off x="3590287" y="3758125"/>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Erode – Remove Lines</a:t>
            </a:r>
            <a:endParaRPr lang="en-US" sz="1600" b="1" baseline="30000" dirty="0">
              <a:solidFill>
                <a:srgbClr val="FF0000"/>
              </a:solidFill>
            </a:endParaRPr>
          </a:p>
        </p:txBody>
      </p:sp>
      <p:pic>
        <p:nvPicPr>
          <p:cNvPr id="33" name="Picture 32">
            <a:extLst>
              <a:ext uri="{FF2B5EF4-FFF2-40B4-BE49-F238E27FC236}">
                <a16:creationId xmlns:a16="http://schemas.microsoft.com/office/drawing/2014/main" id="{46DEA767-D99C-6193-1D0F-EF4CC8B6AD43}"/>
              </a:ext>
            </a:extLst>
          </p:cNvPr>
          <p:cNvPicPr>
            <a:picLocks noChangeAspect="1"/>
          </p:cNvPicPr>
          <p:nvPr/>
        </p:nvPicPr>
        <p:blipFill>
          <a:blip r:embed="rId8"/>
          <a:stretch>
            <a:fillRect/>
          </a:stretch>
        </p:blipFill>
        <p:spPr>
          <a:xfrm>
            <a:off x="868754" y="4342916"/>
            <a:ext cx="2059948" cy="1395965"/>
          </a:xfrm>
          <a:prstGeom prst="rect">
            <a:avLst/>
          </a:prstGeom>
        </p:spPr>
      </p:pic>
      <p:sp>
        <p:nvSpPr>
          <p:cNvPr id="34" name="Rectangle: Rounded Corners 33">
            <a:extLst>
              <a:ext uri="{FF2B5EF4-FFF2-40B4-BE49-F238E27FC236}">
                <a16:creationId xmlns:a16="http://schemas.microsoft.com/office/drawing/2014/main" id="{A8D23061-3521-2F47-400C-4D1734DBB32B}"/>
              </a:ext>
            </a:extLst>
          </p:cNvPr>
          <p:cNvSpPr/>
          <p:nvPr/>
        </p:nvSpPr>
        <p:spPr>
          <a:xfrm>
            <a:off x="905187" y="3758124"/>
            <a:ext cx="1987079" cy="58479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Keep Largest Center Region</a:t>
            </a:r>
            <a:endParaRPr lang="en-US" sz="1600" b="1" baseline="30000" dirty="0">
              <a:solidFill>
                <a:srgbClr val="FF0000"/>
              </a:solidFill>
            </a:endParaRPr>
          </a:p>
        </p:txBody>
      </p:sp>
      <p:cxnSp>
        <p:nvCxnSpPr>
          <p:cNvPr id="36" name="Straight Arrow Connector 35">
            <a:extLst>
              <a:ext uri="{FF2B5EF4-FFF2-40B4-BE49-F238E27FC236}">
                <a16:creationId xmlns:a16="http://schemas.microsoft.com/office/drawing/2014/main" id="{9F429015-5E87-7763-73E8-F9B227EA4F22}"/>
              </a:ext>
            </a:extLst>
          </p:cNvPr>
          <p:cNvCxnSpPr>
            <a:stCxn id="12" idx="3"/>
            <a:endCxn id="6" idx="1"/>
          </p:cNvCxnSpPr>
          <p:nvPr/>
        </p:nvCxnSpPr>
        <p:spPr>
          <a:xfrm>
            <a:off x="2891601" y="1950575"/>
            <a:ext cx="689579" cy="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4766EB79-371B-B7A6-1664-F4CDE510D33B}"/>
              </a:ext>
            </a:extLst>
          </p:cNvPr>
          <p:cNvCxnSpPr>
            <a:stCxn id="6" idx="3"/>
            <a:endCxn id="15" idx="1"/>
          </p:cNvCxnSpPr>
          <p:nvPr/>
        </p:nvCxnSpPr>
        <p:spPr>
          <a:xfrm flipV="1">
            <a:off x="5568258" y="1950574"/>
            <a:ext cx="734459" cy="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5E2661B6-6A00-0116-5EB6-A76A4FD3F5DE}"/>
              </a:ext>
            </a:extLst>
          </p:cNvPr>
          <p:cNvCxnSpPr>
            <a:stCxn id="15" idx="3"/>
            <a:endCxn id="20" idx="1"/>
          </p:cNvCxnSpPr>
          <p:nvPr/>
        </p:nvCxnSpPr>
        <p:spPr>
          <a:xfrm>
            <a:off x="8289795" y="1950574"/>
            <a:ext cx="770888" cy="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Connector: Elbow 46">
            <a:extLst>
              <a:ext uri="{FF2B5EF4-FFF2-40B4-BE49-F238E27FC236}">
                <a16:creationId xmlns:a16="http://schemas.microsoft.com/office/drawing/2014/main" id="{DD03EB8A-9776-6D2D-6811-A797B97331EB}"/>
              </a:ext>
            </a:extLst>
          </p:cNvPr>
          <p:cNvCxnSpPr>
            <a:cxnSpLocks/>
            <a:stCxn id="20" idx="3"/>
            <a:endCxn id="25" idx="3"/>
          </p:cNvCxnSpPr>
          <p:nvPr/>
        </p:nvCxnSpPr>
        <p:spPr>
          <a:xfrm>
            <a:off x="11047761" y="1950577"/>
            <a:ext cx="81976" cy="2092607"/>
          </a:xfrm>
          <a:prstGeom prst="bentConnector3">
            <a:avLst>
              <a:gd name="adj1" fmla="val 37886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1F6034E3-F463-65AF-3D9D-FBBF11902773}"/>
              </a:ext>
            </a:extLst>
          </p:cNvPr>
          <p:cNvCxnSpPr>
            <a:stCxn id="25" idx="1"/>
            <a:endCxn id="28" idx="3"/>
          </p:cNvCxnSpPr>
          <p:nvPr/>
        </p:nvCxnSpPr>
        <p:spPr>
          <a:xfrm flipH="1">
            <a:off x="8371768" y="4043184"/>
            <a:ext cx="770890" cy="26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48DC248-61A2-7809-C3BD-33CFF7FD2D6F}"/>
              </a:ext>
            </a:extLst>
          </p:cNvPr>
          <p:cNvCxnSpPr>
            <a:stCxn id="28" idx="1"/>
            <a:endCxn id="31" idx="3"/>
          </p:cNvCxnSpPr>
          <p:nvPr/>
        </p:nvCxnSpPr>
        <p:spPr>
          <a:xfrm flipH="1">
            <a:off x="5577366" y="4045834"/>
            <a:ext cx="807323" cy="46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A17CAA5-9812-E74F-1E66-F85A9C6DC655}"/>
              </a:ext>
            </a:extLst>
          </p:cNvPr>
          <p:cNvCxnSpPr>
            <a:stCxn id="31" idx="1"/>
            <a:endCxn id="34" idx="3"/>
          </p:cNvCxnSpPr>
          <p:nvPr/>
        </p:nvCxnSpPr>
        <p:spPr>
          <a:xfrm flipH="1" flipV="1">
            <a:off x="2892266" y="4050520"/>
            <a:ext cx="69802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AA46C48-63E4-2A5F-4A36-462CAB88ACAE}"/>
              </a:ext>
            </a:extLst>
          </p:cNvPr>
          <p:cNvSpPr txBox="1"/>
          <p:nvPr/>
        </p:nvSpPr>
        <p:spPr>
          <a:xfrm>
            <a:off x="3475312" y="5753465"/>
            <a:ext cx="2217025" cy="523220"/>
          </a:xfrm>
          <a:prstGeom prst="rect">
            <a:avLst/>
          </a:prstGeom>
          <a:noFill/>
        </p:spPr>
        <p:txBody>
          <a:bodyPr wrap="square">
            <a:spAutoFit/>
          </a:bodyPr>
          <a:lstStyle/>
          <a:p>
            <a:pPr algn="ctr"/>
            <a:r>
              <a:rPr lang="en-US" sz="1400" dirty="0"/>
              <a:t>Helps removing remaining hair</a:t>
            </a:r>
          </a:p>
        </p:txBody>
      </p:sp>
      <p:sp>
        <p:nvSpPr>
          <p:cNvPr id="8" name="TextBox 7">
            <a:extLst>
              <a:ext uri="{FF2B5EF4-FFF2-40B4-BE49-F238E27FC236}">
                <a16:creationId xmlns:a16="http://schemas.microsoft.com/office/drawing/2014/main" id="{938EFF4D-5068-18C1-0C07-48C8F788A168}"/>
              </a:ext>
            </a:extLst>
          </p:cNvPr>
          <p:cNvSpPr txBox="1"/>
          <p:nvPr/>
        </p:nvSpPr>
        <p:spPr>
          <a:xfrm>
            <a:off x="6269716" y="5738881"/>
            <a:ext cx="2217024" cy="523220"/>
          </a:xfrm>
          <a:prstGeom prst="rect">
            <a:avLst/>
          </a:prstGeom>
          <a:noFill/>
        </p:spPr>
        <p:txBody>
          <a:bodyPr wrap="square">
            <a:spAutoFit/>
          </a:bodyPr>
          <a:lstStyle/>
          <a:p>
            <a:pPr algn="ctr"/>
            <a:r>
              <a:rPr lang="en-US" sz="1400" dirty="0"/>
              <a:t>Removes microscopic corners (if not cropped)</a:t>
            </a:r>
          </a:p>
        </p:txBody>
      </p:sp>
      <p:sp>
        <p:nvSpPr>
          <p:cNvPr id="9" name="TextBox 8">
            <a:extLst>
              <a:ext uri="{FF2B5EF4-FFF2-40B4-BE49-F238E27FC236}">
                <a16:creationId xmlns:a16="http://schemas.microsoft.com/office/drawing/2014/main" id="{FFEEDA01-92C0-B3D7-86FB-85FC0324F6C1}"/>
              </a:ext>
            </a:extLst>
          </p:cNvPr>
          <p:cNvSpPr txBox="1"/>
          <p:nvPr/>
        </p:nvSpPr>
        <p:spPr>
          <a:xfrm>
            <a:off x="789550" y="5738881"/>
            <a:ext cx="2217024" cy="523220"/>
          </a:xfrm>
          <a:prstGeom prst="rect">
            <a:avLst/>
          </a:prstGeom>
          <a:noFill/>
        </p:spPr>
        <p:txBody>
          <a:bodyPr wrap="square">
            <a:spAutoFit/>
          </a:bodyPr>
          <a:lstStyle/>
          <a:p>
            <a:pPr algn="ctr"/>
            <a:r>
              <a:rPr lang="en-US" sz="1400" dirty="0"/>
              <a:t>Most of the lesions are in the center of the frame.</a:t>
            </a:r>
          </a:p>
        </p:txBody>
      </p:sp>
    </p:spTree>
    <p:extLst>
      <p:ext uri="{BB962C8B-B14F-4D97-AF65-F5344CB8AC3E}">
        <p14:creationId xmlns:p14="http://schemas.microsoft.com/office/powerpoint/2010/main" val="1363065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Results and Discussion – Challenge 1</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18</a:t>
            </a:fld>
            <a:endParaRPr lang="en-US"/>
          </a:p>
        </p:txBody>
      </p:sp>
      <p:sp>
        <p:nvSpPr>
          <p:cNvPr id="5" name="TextBox 4">
            <a:extLst>
              <a:ext uri="{FF2B5EF4-FFF2-40B4-BE49-F238E27FC236}">
                <a16:creationId xmlns:a16="http://schemas.microsoft.com/office/drawing/2014/main" id="{B6D89757-7734-CFAC-71C5-8FEF0D901ABB}"/>
              </a:ext>
            </a:extLst>
          </p:cNvPr>
          <p:cNvSpPr txBox="1"/>
          <p:nvPr/>
        </p:nvSpPr>
        <p:spPr>
          <a:xfrm>
            <a:off x="797162" y="5775953"/>
            <a:ext cx="10597676" cy="338554"/>
          </a:xfrm>
          <a:prstGeom prst="rect">
            <a:avLst/>
          </a:prstGeom>
          <a:noFill/>
        </p:spPr>
        <p:txBody>
          <a:bodyPr wrap="square" rtlCol="0">
            <a:spAutoFit/>
          </a:bodyPr>
          <a:lstStyle/>
          <a:p>
            <a:pPr algn="ctr"/>
            <a:r>
              <a:rPr lang="en-US" sz="1600" i="1" dirty="0">
                <a:solidFill>
                  <a:srgbClr val="FF0000"/>
                </a:solidFill>
              </a:rPr>
              <a:t>+ number – improvement made by the ensemble.</a:t>
            </a:r>
          </a:p>
        </p:txBody>
      </p:sp>
      <p:pic>
        <p:nvPicPr>
          <p:cNvPr id="6" name="Picture 5" descr="A blue and white graph&#10;&#10;Description automatically generated">
            <a:extLst>
              <a:ext uri="{FF2B5EF4-FFF2-40B4-BE49-F238E27FC236}">
                <a16:creationId xmlns:a16="http://schemas.microsoft.com/office/drawing/2014/main" id="{742FB154-E7AD-4231-D7A0-21704367D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690" y="1196485"/>
            <a:ext cx="8842310" cy="3536924"/>
          </a:xfrm>
          <a:prstGeom prst="rect">
            <a:avLst/>
          </a:prstGeom>
        </p:spPr>
      </p:pic>
      <p:grpSp>
        <p:nvGrpSpPr>
          <p:cNvPr id="3" name="Group 2">
            <a:extLst>
              <a:ext uri="{FF2B5EF4-FFF2-40B4-BE49-F238E27FC236}">
                <a16:creationId xmlns:a16="http://schemas.microsoft.com/office/drawing/2014/main" id="{9774D9A6-A42F-5BE2-275D-CDBF9C1CC666}"/>
              </a:ext>
            </a:extLst>
          </p:cNvPr>
          <p:cNvGrpSpPr/>
          <p:nvPr/>
        </p:nvGrpSpPr>
        <p:grpSpPr>
          <a:xfrm>
            <a:off x="756121" y="1580668"/>
            <a:ext cx="4414104" cy="3785652"/>
            <a:chOff x="756121" y="1580668"/>
            <a:chExt cx="4414104" cy="3785652"/>
          </a:xfrm>
        </p:grpSpPr>
        <p:sp>
          <p:nvSpPr>
            <p:cNvPr id="7" name="TextBox 6">
              <a:extLst>
                <a:ext uri="{FF2B5EF4-FFF2-40B4-BE49-F238E27FC236}">
                  <a16:creationId xmlns:a16="http://schemas.microsoft.com/office/drawing/2014/main" id="{1F044656-67E6-D533-8CA8-70814011D0C8}"/>
                </a:ext>
              </a:extLst>
            </p:cNvPr>
            <p:cNvSpPr txBox="1"/>
            <p:nvPr/>
          </p:nvSpPr>
          <p:spPr>
            <a:xfrm>
              <a:off x="756121" y="1580668"/>
              <a:ext cx="3669229" cy="3785652"/>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a:t>
              </a:r>
              <a:r>
                <a:rPr lang="en-US" sz="1600" dirty="0"/>
                <a:t>, trained using k=5 folds (using all 5 models).</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93.5194</a:t>
              </a:r>
            </a:p>
            <a:p>
              <a:pPr marL="285750" indent="-285750">
                <a:buFont typeface="Arial" panose="020B0604020202020204" pitchFamily="34" charset="0"/>
                <a:buChar char="•"/>
              </a:pPr>
              <a:r>
                <a:rPr lang="en-US" sz="1600" dirty="0"/>
                <a:t>AUC: 93.481</a:t>
              </a:r>
            </a:p>
            <a:p>
              <a:pPr marL="285750" indent="-285750">
                <a:buFont typeface="Arial" panose="020B0604020202020204" pitchFamily="34" charset="0"/>
                <a:buChar char="•"/>
              </a:pPr>
              <a:r>
                <a:rPr lang="en-US" sz="1600" dirty="0"/>
                <a:t>Kappa: 87.0255</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95.7017</a:t>
              </a:r>
            </a:p>
            <a:p>
              <a:pPr marL="285750" indent="-285750">
                <a:buFont typeface="Arial" panose="020B0604020202020204" pitchFamily="34" charset="0"/>
                <a:buChar char="•"/>
              </a:pPr>
              <a:r>
                <a:rPr lang="en-US" sz="1600" dirty="0"/>
                <a:t>Target 1: Sensitivity: 91.2600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5 days, 12 hours</a:t>
              </a:r>
              <a:endParaRPr lang="en-US" dirty="0"/>
            </a:p>
          </p:txBody>
        </p:sp>
        <p:sp>
          <p:nvSpPr>
            <p:cNvPr id="8" name="TextBox 7">
              <a:extLst>
                <a:ext uri="{FF2B5EF4-FFF2-40B4-BE49-F238E27FC236}">
                  <a16:creationId xmlns:a16="http://schemas.microsoft.com/office/drawing/2014/main" id="{2BA81F16-B8A5-5D53-BB8F-5494BDD39541}"/>
                </a:ext>
              </a:extLst>
            </p:cNvPr>
            <p:cNvSpPr txBox="1"/>
            <p:nvPr/>
          </p:nvSpPr>
          <p:spPr>
            <a:xfrm>
              <a:off x="2702878" y="3049285"/>
              <a:ext cx="1644898" cy="307777"/>
            </a:xfrm>
            <a:prstGeom prst="rect">
              <a:avLst/>
            </a:prstGeom>
            <a:noFill/>
          </p:spPr>
          <p:txBody>
            <a:bodyPr wrap="square" rtlCol="0">
              <a:spAutoFit/>
            </a:bodyPr>
            <a:lstStyle/>
            <a:p>
              <a:r>
                <a:rPr lang="en-US" sz="1400" b="1" dirty="0">
                  <a:solidFill>
                    <a:srgbClr val="FF0000"/>
                  </a:solidFill>
                </a:rPr>
                <a:t>+ 5.1369</a:t>
              </a:r>
            </a:p>
          </p:txBody>
        </p:sp>
        <p:sp>
          <p:nvSpPr>
            <p:cNvPr id="9" name="TextBox 8">
              <a:extLst>
                <a:ext uri="{FF2B5EF4-FFF2-40B4-BE49-F238E27FC236}">
                  <a16:creationId xmlns:a16="http://schemas.microsoft.com/office/drawing/2014/main" id="{57ECD561-987F-02C0-6BE7-546B85783E70}"/>
                </a:ext>
              </a:extLst>
            </p:cNvPr>
            <p:cNvSpPr txBox="1"/>
            <p:nvPr/>
          </p:nvSpPr>
          <p:spPr>
            <a:xfrm>
              <a:off x="2702878" y="3294111"/>
              <a:ext cx="1644898" cy="307777"/>
            </a:xfrm>
            <a:prstGeom prst="rect">
              <a:avLst/>
            </a:prstGeom>
            <a:noFill/>
          </p:spPr>
          <p:txBody>
            <a:bodyPr wrap="square" rtlCol="0">
              <a:spAutoFit/>
            </a:bodyPr>
            <a:lstStyle/>
            <a:p>
              <a:r>
                <a:rPr lang="en-US" sz="1400" b="1" dirty="0">
                  <a:solidFill>
                    <a:srgbClr val="FF0000"/>
                  </a:solidFill>
                </a:rPr>
                <a:t>+ 5.1923</a:t>
              </a:r>
            </a:p>
          </p:txBody>
        </p:sp>
        <p:sp>
          <p:nvSpPr>
            <p:cNvPr id="10" name="TextBox 9">
              <a:extLst>
                <a:ext uri="{FF2B5EF4-FFF2-40B4-BE49-F238E27FC236}">
                  <a16:creationId xmlns:a16="http://schemas.microsoft.com/office/drawing/2014/main" id="{AA2FF4BD-42BA-70BB-F1CA-BD215CB2EFA5}"/>
                </a:ext>
              </a:extLst>
            </p:cNvPr>
            <p:cNvSpPr txBox="1"/>
            <p:nvPr/>
          </p:nvSpPr>
          <p:spPr>
            <a:xfrm>
              <a:off x="2702878" y="3562168"/>
              <a:ext cx="1644898" cy="307777"/>
            </a:xfrm>
            <a:prstGeom prst="rect">
              <a:avLst/>
            </a:prstGeom>
            <a:noFill/>
          </p:spPr>
          <p:txBody>
            <a:bodyPr wrap="square" rtlCol="0">
              <a:spAutoFit/>
            </a:bodyPr>
            <a:lstStyle/>
            <a:p>
              <a:r>
                <a:rPr lang="en-US" sz="1400" b="1" dirty="0">
                  <a:solidFill>
                    <a:srgbClr val="FF0000"/>
                  </a:solidFill>
                </a:rPr>
                <a:t>+ 10.3096</a:t>
              </a:r>
            </a:p>
          </p:txBody>
        </p:sp>
        <p:sp>
          <p:nvSpPr>
            <p:cNvPr id="11" name="TextBox 10">
              <a:extLst>
                <a:ext uri="{FF2B5EF4-FFF2-40B4-BE49-F238E27FC236}">
                  <a16:creationId xmlns:a16="http://schemas.microsoft.com/office/drawing/2014/main" id="{795C6007-09C7-C1F2-9877-A9DDEE46C486}"/>
                </a:ext>
              </a:extLst>
            </p:cNvPr>
            <p:cNvSpPr txBox="1"/>
            <p:nvPr/>
          </p:nvSpPr>
          <p:spPr>
            <a:xfrm>
              <a:off x="3525327" y="4027443"/>
              <a:ext cx="1644898" cy="307777"/>
            </a:xfrm>
            <a:prstGeom prst="rect">
              <a:avLst/>
            </a:prstGeom>
            <a:noFill/>
          </p:spPr>
          <p:txBody>
            <a:bodyPr wrap="square" rtlCol="0">
              <a:spAutoFit/>
            </a:bodyPr>
            <a:lstStyle/>
            <a:p>
              <a:r>
                <a:rPr lang="en-US" sz="1400" b="1" dirty="0">
                  <a:solidFill>
                    <a:srgbClr val="FF0000"/>
                  </a:solidFill>
                </a:rPr>
                <a:t>+ 2.0197</a:t>
              </a:r>
            </a:p>
          </p:txBody>
        </p:sp>
        <p:sp>
          <p:nvSpPr>
            <p:cNvPr id="12" name="TextBox 11">
              <a:extLst>
                <a:ext uri="{FF2B5EF4-FFF2-40B4-BE49-F238E27FC236}">
                  <a16:creationId xmlns:a16="http://schemas.microsoft.com/office/drawing/2014/main" id="{400DFE7A-B79E-1062-19BA-297A04251A60}"/>
                </a:ext>
              </a:extLst>
            </p:cNvPr>
            <p:cNvSpPr txBox="1"/>
            <p:nvPr/>
          </p:nvSpPr>
          <p:spPr>
            <a:xfrm>
              <a:off x="3525327" y="4265491"/>
              <a:ext cx="1644898" cy="307777"/>
            </a:xfrm>
            <a:prstGeom prst="rect">
              <a:avLst/>
            </a:prstGeom>
            <a:noFill/>
          </p:spPr>
          <p:txBody>
            <a:bodyPr wrap="square" rtlCol="0">
              <a:spAutoFit/>
            </a:bodyPr>
            <a:lstStyle/>
            <a:p>
              <a:r>
                <a:rPr lang="en-US" sz="1400" b="1" dirty="0">
                  <a:solidFill>
                    <a:srgbClr val="FF0000"/>
                  </a:solidFill>
                </a:rPr>
                <a:t>+ 8.3646</a:t>
              </a:r>
            </a:p>
          </p:txBody>
        </p:sp>
      </p:grpSp>
    </p:spTree>
    <p:extLst>
      <p:ext uri="{BB962C8B-B14F-4D97-AF65-F5344CB8AC3E}">
        <p14:creationId xmlns:p14="http://schemas.microsoft.com/office/powerpoint/2010/main" val="4281876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[Appendix] Results and Discussion – Challenge 2</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19</a:t>
            </a:fld>
            <a:endParaRPr lang="en-US"/>
          </a:p>
        </p:txBody>
      </p:sp>
      <p:pic>
        <p:nvPicPr>
          <p:cNvPr id="7" name="Picture 6" descr="A close-up of a graph&#10;&#10;Description automatically generated">
            <a:extLst>
              <a:ext uri="{FF2B5EF4-FFF2-40B4-BE49-F238E27FC236}">
                <a16:creationId xmlns:a16="http://schemas.microsoft.com/office/drawing/2014/main" id="{CF056549-396D-2209-DC34-0531C3CF0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534" y="1196485"/>
            <a:ext cx="8746466" cy="3498586"/>
          </a:xfrm>
          <a:prstGeom prst="rect">
            <a:avLst/>
          </a:prstGeom>
        </p:spPr>
      </p:pic>
      <p:sp>
        <p:nvSpPr>
          <p:cNvPr id="3" name="TextBox 2">
            <a:extLst>
              <a:ext uri="{FF2B5EF4-FFF2-40B4-BE49-F238E27FC236}">
                <a16:creationId xmlns:a16="http://schemas.microsoft.com/office/drawing/2014/main" id="{30DC5D4C-4A42-3382-CB6A-6069D34615FE}"/>
              </a:ext>
            </a:extLst>
          </p:cNvPr>
          <p:cNvSpPr txBox="1"/>
          <p:nvPr/>
        </p:nvSpPr>
        <p:spPr>
          <a:xfrm>
            <a:off x="797162" y="5798129"/>
            <a:ext cx="10597676" cy="338554"/>
          </a:xfrm>
          <a:prstGeom prst="rect">
            <a:avLst/>
          </a:prstGeom>
          <a:noFill/>
        </p:spPr>
        <p:txBody>
          <a:bodyPr wrap="square" rtlCol="0">
            <a:spAutoFit/>
          </a:bodyPr>
          <a:lstStyle/>
          <a:p>
            <a:pPr algn="ctr"/>
            <a:r>
              <a:rPr lang="en-US" sz="1600" i="1" dirty="0">
                <a:solidFill>
                  <a:srgbClr val="FF0000"/>
                </a:solidFill>
              </a:rPr>
              <a:t>+ number – improvement made by the ensemble.</a:t>
            </a:r>
          </a:p>
        </p:txBody>
      </p:sp>
      <p:grpSp>
        <p:nvGrpSpPr>
          <p:cNvPr id="6" name="Group 5">
            <a:extLst>
              <a:ext uri="{FF2B5EF4-FFF2-40B4-BE49-F238E27FC236}">
                <a16:creationId xmlns:a16="http://schemas.microsoft.com/office/drawing/2014/main" id="{3AB4C0DF-C77E-3E79-9978-85F0115AA44D}"/>
              </a:ext>
            </a:extLst>
          </p:cNvPr>
          <p:cNvGrpSpPr/>
          <p:nvPr/>
        </p:nvGrpSpPr>
        <p:grpSpPr>
          <a:xfrm>
            <a:off x="756121" y="1550429"/>
            <a:ext cx="4414104" cy="4031873"/>
            <a:chOff x="756121" y="1550429"/>
            <a:chExt cx="4414104" cy="4031873"/>
          </a:xfrm>
        </p:grpSpPr>
        <p:sp>
          <p:nvSpPr>
            <p:cNvPr id="8" name="TextBox 7">
              <a:extLst>
                <a:ext uri="{FF2B5EF4-FFF2-40B4-BE49-F238E27FC236}">
                  <a16:creationId xmlns:a16="http://schemas.microsoft.com/office/drawing/2014/main" id="{87FB3B5F-0BF6-9703-965B-61B7782A01E9}"/>
                </a:ext>
              </a:extLst>
            </p:cNvPr>
            <p:cNvSpPr txBox="1"/>
            <p:nvPr/>
          </p:nvSpPr>
          <p:spPr>
            <a:xfrm>
              <a:off x="756121" y="1550429"/>
              <a:ext cx="3669229" cy="4031873"/>
            </a:xfrm>
            <a:prstGeom prst="rect">
              <a:avLst/>
            </a:prstGeom>
            <a:noFill/>
          </p:spPr>
          <p:txBody>
            <a:bodyPr wrap="square" rtlCol="0">
              <a:spAutoFit/>
            </a:bodyPr>
            <a:lstStyle/>
            <a:p>
              <a:r>
                <a:rPr lang="en-US" sz="1600" b="1" dirty="0">
                  <a:highlight>
                    <a:srgbClr val="FFFF00"/>
                  </a:highlight>
                </a:rPr>
                <a:t>Ensemble</a:t>
              </a:r>
              <a:r>
                <a:rPr lang="en-US" sz="1600" b="1" i="1" dirty="0">
                  <a:highlight>
                    <a:srgbClr val="FFFF00"/>
                  </a:highlight>
                </a:rPr>
                <a:t> </a:t>
              </a:r>
              <a:r>
                <a:rPr lang="en-US" sz="1600" b="1" dirty="0">
                  <a:highlight>
                    <a:srgbClr val="FFFF00"/>
                  </a:highlight>
                </a:rPr>
                <a:t>model results</a:t>
              </a:r>
              <a:r>
                <a:rPr lang="en-US" sz="1600" dirty="0"/>
                <a:t>, trained using k=5 folds (using all 5 models).</a:t>
              </a:r>
            </a:p>
            <a:p>
              <a:endParaRPr lang="en-US" sz="1600" dirty="0"/>
            </a:p>
            <a:p>
              <a:r>
                <a:rPr lang="en-US" sz="1600" dirty="0"/>
                <a:t>Config: Preprocessing + ( Hair + overall) Augmentation + Masks.</a:t>
              </a:r>
            </a:p>
            <a:p>
              <a:endParaRPr lang="en-US" sz="1600" dirty="0"/>
            </a:p>
            <a:p>
              <a:pPr marL="285750" indent="-285750">
                <a:buFont typeface="Arial" panose="020B0604020202020204" pitchFamily="34" charset="0"/>
                <a:buChar char="•"/>
              </a:pPr>
              <a:r>
                <a:rPr lang="en-US" sz="1600" dirty="0"/>
                <a:t>Accuracy: 97.5591</a:t>
              </a:r>
            </a:p>
            <a:p>
              <a:pPr marL="285750" indent="-285750">
                <a:buFont typeface="Arial" panose="020B0604020202020204" pitchFamily="34" charset="0"/>
                <a:buChar char="•"/>
              </a:pPr>
              <a:r>
                <a:rPr lang="en-US" sz="1600" dirty="0"/>
                <a:t>AUC: 99.8111</a:t>
              </a:r>
            </a:p>
            <a:p>
              <a:pPr marL="285750" indent="-285750">
                <a:buFont typeface="Arial" panose="020B0604020202020204" pitchFamily="34" charset="0"/>
                <a:buChar char="•"/>
              </a:pPr>
              <a:r>
                <a:rPr lang="en-US" sz="1600" dirty="0"/>
                <a:t>Kappa: 95.6179</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Target 0: Sensitivity: 97.7876</a:t>
              </a:r>
            </a:p>
            <a:p>
              <a:pPr marL="285750" indent="-285750">
                <a:buFont typeface="Arial" panose="020B0604020202020204" pitchFamily="34" charset="0"/>
                <a:buChar char="•"/>
              </a:pPr>
              <a:r>
                <a:rPr lang="en-US" sz="1600" dirty="0"/>
                <a:t>Target 1: Sensitivity: 97.9919</a:t>
              </a:r>
            </a:p>
            <a:p>
              <a:pPr marL="285750" indent="-285750">
                <a:buFont typeface="Arial" panose="020B0604020202020204" pitchFamily="34" charset="0"/>
                <a:buChar char="•"/>
              </a:pPr>
              <a:r>
                <a:rPr lang="en-US" sz="1600" dirty="0"/>
                <a:t>Target 2: Sensitivity: 93.6170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Combination Strategy: Majority Voting</a:t>
              </a:r>
            </a:p>
            <a:p>
              <a:pPr marL="285750" indent="-285750">
                <a:buFont typeface="Arial" panose="020B0604020202020204" pitchFamily="34" charset="0"/>
                <a:buChar char="•"/>
              </a:pPr>
              <a:r>
                <a:rPr lang="en-US" sz="1600" dirty="0"/>
                <a:t>Training time: 3 days, 9 hours</a:t>
              </a:r>
            </a:p>
          </p:txBody>
        </p:sp>
        <p:sp>
          <p:nvSpPr>
            <p:cNvPr id="5" name="TextBox 4">
              <a:extLst>
                <a:ext uri="{FF2B5EF4-FFF2-40B4-BE49-F238E27FC236}">
                  <a16:creationId xmlns:a16="http://schemas.microsoft.com/office/drawing/2014/main" id="{ABB41D32-FAAF-D4FF-6D2B-9816B1030F98}"/>
                </a:ext>
              </a:extLst>
            </p:cNvPr>
            <p:cNvSpPr txBox="1"/>
            <p:nvPr/>
          </p:nvSpPr>
          <p:spPr>
            <a:xfrm>
              <a:off x="2702878" y="3019046"/>
              <a:ext cx="1644898" cy="307777"/>
            </a:xfrm>
            <a:prstGeom prst="rect">
              <a:avLst/>
            </a:prstGeom>
            <a:noFill/>
          </p:spPr>
          <p:txBody>
            <a:bodyPr wrap="square" rtlCol="0">
              <a:spAutoFit/>
            </a:bodyPr>
            <a:lstStyle/>
            <a:p>
              <a:r>
                <a:rPr lang="en-US" sz="1400" b="1" dirty="0">
                  <a:solidFill>
                    <a:srgbClr val="FF0000"/>
                  </a:solidFill>
                </a:rPr>
                <a:t>+ 4.1733</a:t>
              </a:r>
            </a:p>
          </p:txBody>
        </p:sp>
        <p:sp>
          <p:nvSpPr>
            <p:cNvPr id="9" name="TextBox 8">
              <a:extLst>
                <a:ext uri="{FF2B5EF4-FFF2-40B4-BE49-F238E27FC236}">
                  <a16:creationId xmlns:a16="http://schemas.microsoft.com/office/drawing/2014/main" id="{E47A5500-95D9-035A-A365-5EB0C8131F11}"/>
                </a:ext>
              </a:extLst>
            </p:cNvPr>
            <p:cNvSpPr txBox="1"/>
            <p:nvPr/>
          </p:nvSpPr>
          <p:spPr>
            <a:xfrm>
              <a:off x="2702878" y="3263872"/>
              <a:ext cx="1644898" cy="307777"/>
            </a:xfrm>
            <a:prstGeom prst="rect">
              <a:avLst/>
            </a:prstGeom>
            <a:noFill/>
          </p:spPr>
          <p:txBody>
            <a:bodyPr wrap="square" rtlCol="0">
              <a:spAutoFit/>
            </a:bodyPr>
            <a:lstStyle/>
            <a:p>
              <a:r>
                <a:rPr lang="en-US" sz="1400" b="1" dirty="0">
                  <a:solidFill>
                    <a:srgbClr val="FF0000"/>
                  </a:solidFill>
                </a:rPr>
                <a:t>+ 1.3416</a:t>
              </a:r>
            </a:p>
          </p:txBody>
        </p:sp>
        <p:sp>
          <p:nvSpPr>
            <p:cNvPr id="10" name="TextBox 9">
              <a:extLst>
                <a:ext uri="{FF2B5EF4-FFF2-40B4-BE49-F238E27FC236}">
                  <a16:creationId xmlns:a16="http://schemas.microsoft.com/office/drawing/2014/main" id="{54550457-80A8-11BC-53C4-A1042E52B36C}"/>
                </a:ext>
              </a:extLst>
            </p:cNvPr>
            <p:cNvSpPr txBox="1"/>
            <p:nvPr/>
          </p:nvSpPr>
          <p:spPr>
            <a:xfrm>
              <a:off x="2702878" y="3508698"/>
              <a:ext cx="1644898" cy="307777"/>
            </a:xfrm>
            <a:prstGeom prst="rect">
              <a:avLst/>
            </a:prstGeom>
            <a:noFill/>
          </p:spPr>
          <p:txBody>
            <a:bodyPr wrap="square" rtlCol="0">
              <a:spAutoFit/>
            </a:bodyPr>
            <a:lstStyle/>
            <a:p>
              <a:r>
                <a:rPr lang="en-US" sz="1400" b="1" dirty="0">
                  <a:solidFill>
                    <a:srgbClr val="FF0000"/>
                  </a:solidFill>
                </a:rPr>
                <a:t>+ 7.6275</a:t>
              </a:r>
            </a:p>
          </p:txBody>
        </p:sp>
        <p:sp>
          <p:nvSpPr>
            <p:cNvPr id="11" name="TextBox 10">
              <a:extLst>
                <a:ext uri="{FF2B5EF4-FFF2-40B4-BE49-F238E27FC236}">
                  <a16:creationId xmlns:a16="http://schemas.microsoft.com/office/drawing/2014/main" id="{A38FD537-DBB8-5CA5-3E79-AE771BE9E6CA}"/>
                </a:ext>
              </a:extLst>
            </p:cNvPr>
            <p:cNvSpPr txBox="1"/>
            <p:nvPr/>
          </p:nvSpPr>
          <p:spPr>
            <a:xfrm>
              <a:off x="3525327" y="3998350"/>
              <a:ext cx="1644898" cy="307777"/>
            </a:xfrm>
            <a:prstGeom prst="rect">
              <a:avLst/>
            </a:prstGeom>
            <a:noFill/>
          </p:spPr>
          <p:txBody>
            <a:bodyPr wrap="square" rtlCol="0">
              <a:spAutoFit/>
            </a:bodyPr>
            <a:lstStyle/>
            <a:p>
              <a:r>
                <a:rPr lang="en-US" sz="1400" b="1" dirty="0">
                  <a:solidFill>
                    <a:srgbClr val="FF0000"/>
                  </a:solidFill>
                </a:rPr>
                <a:t>+ 1.4749</a:t>
              </a:r>
            </a:p>
          </p:txBody>
        </p:sp>
        <p:sp>
          <p:nvSpPr>
            <p:cNvPr id="12" name="TextBox 11">
              <a:extLst>
                <a:ext uri="{FF2B5EF4-FFF2-40B4-BE49-F238E27FC236}">
                  <a16:creationId xmlns:a16="http://schemas.microsoft.com/office/drawing/2014/main" id="{44FE3CB9-3032-0A56-E5BB-E6ED1B29DE03}"/>
                </a:ext>
              </a:extLst>
            </p:cNvPr>
            <p:cNvSpPr txBox="1"/>
            <p:nvPr/>
          </p:nvSpPr>
          <p:spPr>
            <a:xfrm>
              <a:off x="3523108" y="4226522"/>
              <a:ext cx="1644898" cy="307777"/>
            </a:xfrm>
            <a:prstGeom prst="rect">
              <a:avLst/>
            </a:prstGeom>
            <a:noFill/>
          </p:spPr>
          <p:txBody>
            <a:bodyPr wrap="square" rtlCol="0">
              <a:spAutoFit/>
            </a:bodyPr>
            <a:lstStyle/>
            <a:p>
              <a:r>
                <a:rPr lang="en-US" sz="1400" b="1" dirty="0">
                  <a:solidFill>
                    <a:srgbClr val="FF0000"/>
                  </a:solidFill>
                </a:rPr>
                <a:t>+ 3.4136</a:t>
              </a:r>
            </a:p>
          </p:txBody>
        </p:sp>
        <p:sp>
          <p:nvSpPr>
            <p:cNvPr id="13" name="TextBox 12">
              <a:extLst>
                <a:ext uri="{FF2B5EF4-FFF2-40B4-BE49-F238E27FC236}">
                  <a16:creationId xmlns:a16="http://schemas.microsoft.com/office/drawing/2014/main" id="{44D9E97B-9774-D7C9-2E61-E386414E14C9}"/>
                </a:ext>
              </a:extLst>
            </p:cNvPr>
            <p:cNvSpPr txBox="1"/>
            <p:nvPr/>
          </p:nvSpPr>
          <p:spPr>
            <a:xfrm>
              <a:off x="3523108" y="4457058"/>
              <a:ext cx="1644898" cy="307777"/>
            </a:xfrm>
            <a:prstGeom prst="rect">
              <a:avLst/>
            </a:prstGeom>
            <a:noFill/>
          </p:spPr>
          <p:txBody>
            <a:bodyPr wrap="square" rtlCol="0">
              <a:spAutoFit/>
            </a:bodyPr>
            <a:lstStyle/>
            <a:p>
              <a:r>
                <a:rPr lang="en-US" sz="1400" b="1" dirty="0">
                  <a:solidFill>
                    <a:srgbClr val="FF0000"/>
                  </a:solidFill>
                </a:rPr>
                <a:t>+ 27.6596</a:t>
              </a:r>
            </a:p>
          </p:txBody>
        </p:sp>
      </p:grpSp>
    </p:spTree>
    <p:extLst>
      <p:ext uri="{BB962C8B-B14F-4D97-AF65-F5344CB8AC3E}">
        <p14:creationId xmlns:p14="http://schemas.microsoft.com/office/powerpoint/2010/main" val="385602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0" name="Rectangle 1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2" name="Rectangle 1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B090A6B-6315-2391-83D0-0B1BF68A7D81}"/>
              </a:ext>
            </a:extLst>
          </p:cNvPr>
          <p:cNvSpPr>
            <a:spLocks noGrp="1"/>
          </p:cNvSpPr>
          <p:nvPr>
            <p:ph type="title"/>
          </p:nvPr>
        </p:nvSpPr>
        <p:spPr>
          <a:xfrm>
            <a:off x="1115568" y="548640"/>
            <a:ext cx="10168128" cy="1179576"/>
          </a:xfrm>
        </p:spPr>
        <p:txBody>
          <a:bodyPr>
            <a:normAutofit/>
          </a:bodyPr>
          <a:lstStyle/>
          <a:p>
            <a:r>
              <a:rPr lang="en-US" sz="4000"/>
              <a:t>Outline</a:t>
            </a:r>
          </a:p>
        </p:txBody>
      </p:sp>
      <p:sp>
        <p:nvSpPr>
          <p:cNvPr id="124" name="Rectangle 1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ABE019C-B105-9FDD-F0A6-1E40353F58F1}"/>
              </a:ext>
            </a:extLst>
          </p:cNvPr>
          <p:cNvSpPr>
            <a:spLocks noGrp="1"/>
          </p:cNvSpPr>
          <p:nvPr>
            <p:ph idx="1"/>
          </p:nvPr>
        </p:nvSpPr>
        <p:spPr>
          <a:xfrm>
            <a:off x="1115568" y="2481943"/>
            <a:ext cx="10168128" cy="3695020"/>
          </a:xfrm>
        </p:spPr>
        <p:txBody>
          <a:bodyPr>
            <a:normAutofit lnSpcReduction="10000"/>
          </a:bodyPr>
          <a:lstStyle/>
          <a:p>
            <a:pPr marL="514350" indent="-514350">
              <a:buAutoNum type="arabicPeriod"/>
            </a:pPr>
            <a:r>
              <a:rPr lang="en-US" sz="1900" dirty="0"/>
              <a:t>Augmentation &amp; Pre-processing</a:t>
            </a:r>
          </a:p>
          <a:p>
            <a:pPr marL="971550" lvl="1" indent="-514350">
              <a:buAutoNum type="alphaLcPeriod"/>
            </a:pPr>
            <a:r>
              <a:rPr lang="en-US" sz="1900" dirty="0"/>
              <a:t>General augmentation/pre-processing</a:t>
            </a:r>
          </a:p>
          <a:p>
            <a:pPr marL="971550" lvl="1" indent="-514350">
              <a:buFont typeface="+mj-lt"/>
              <a:buAutoNum type="alphaLcPeriod"/>
            </a:pPr>
            <a:r>
              <a:rPr lang="en-US" sz="1900" dirty="0"/>
              <a:t>Hair augmentation (segmentation + augmentation)</a:t>
            </a:r>
          </a:p>
          <a:p>
            <a:pPr marL="514350" indent="-514350">
              <a:buAutoNum type="arabicPeriod"/>
            </a:pPr>
            <a:r>
              <a:rPr lang="en-US" sz="1900" dirty="0"/>
              <a:t>Segmentation Masks</a:t>
            </a:r>
          </a:p>
          <a:p>
            <a:pPr marL="514350" indent="-514350">
              <a:buAutoNum type="arabicPeriod"/>
            </a:pPr>
            <a:r>
              <a:rPr lang="en-US" sz="1900" dirty="0"/>
              <a:t>Architectures</a:t>
            </a:r>
          </a:p>
          <a:p>
            <a:pPr marL="971550" lvl="1" indent="-514350">
              <a:buFont typeface="+mj-lt"/>
              <a:buAutoNum type="alphaLcPeriod"/>
            </a:pPr>
            <a:r>
              <a:rPr lang="en-US" sz="1900" dirty="0"/>
              <a:t>Base Architecture with visual attention blocks</a:t>
            </a:r>
          </a:p>
          <a:p>
            <a:pPr marL="971550" lvl="1" indent="-514350">
              <a:buAutoNum type="alphaLcPeriod"/>
            </a:pPr>
            <a:r>
              <a:rPr lang="en-US" sz="1900" dirty="0"/>
              <a:t>Ensemble 5-folds Architecture</a:t>
            </a:r>
          </a:p>
          <a:p>
            <a:pPr marL="514350" indent="-514350">
              <a:buAutoNum type="arabicPeriod"/>
            </a:pPr>
            <a:r>
              <a:rPr lang="en-US" sz="1900" dirty="0"/>
              <a:t>Configurations (Experiments Controllers)</a:t>
            </a:r>
          </a:p>
          <a:p>
            <a:pPr marL="514350" indent="-514350">
              <a:buAutoNum type="arabicPeriod"/>
            </a:pPr>
            <a:r>
              <a:rPr lang="en-US" sz="1900" dirty="0"/>
              <a:t>Results &amp; Discussion</a:t>
            </a:r>
          </a:p>
          <a:p>
            <a:pPr marL="514350" indent="-514350">
              <a:buAutoNum type="arabicPeriod"/>
            </a:pPr>
            <a:r>
              <a:rPr lang="en-US" sz="1900" dirty="0"/>
              <a:t>Grad-CAM Visualization</a:t>
            </a:r>
          </a:p>
          <a:p>
            <a:pPr marL="514350" indent="-514350">
              <a:buAutoNum type="arabicPeriod"/>
            </a:pPr>
            <a:r>
              <a:rPr lang="en-US" sz="1900" dirty="0"/>
              <a:t>Conclusion</a:t>
            </a:r>
          </a:p>
        </p:txBody>
      </p:sp>
      <p:sp>
        <p:nvSpPr>
          <p:cNvPr id="8" name="Slide Number Placeholder 7">
            <a:extLst>
              <a:ext uri="{FF2B5EF4-FFF2-40B4-BE49-F238E27FC236}">
                <a16:creationId xmlns:a16="http://schemas.microsoft.com/office/drawing/2014/main" id="{AEA629CB-47BB-4147-48C1-807EBF4AC0D1}"/>
              </a:ext>
            </a:extLst>
          </p:cNvPr>
          <p:cNvSpPr>
            <a:spLocks noGrp="1"/>
          </p:cNvSpPr>
          <p:nvPr>
            <p:ph type="sldNum" sz="quarter" idx="12"/>
          </p:nvPr>
        </p:nvSpPr>
        <p:spPr>
          <a:xfrm>
            <a:off x="8540496" y="6356350"/>
            <a:ext cx="2743200" cy="365125"/>
          </a:xfrm>
        </p:spPr>
        <p:txBody>
          <a:bodyPr>
            <a:normAutofit/>
          </a:bodyPr>
          <a:lstStyle/>
          <a:p>
            <a:pPr>
              <a:spcAft>
                <a:spcPts val="600"/>
              </a:spcAft>
            </a:pPr>
            <a:fld id="{66DCE39B-9C7F-48CC-B030-5532A9E854AF}" type="slidenum">
              <a:rPr lang="en-US">
                <a:solidFill>
                  <a:schemeClr val="tx1">
                    <a:lumMod val="50000"/>
                    <a:lumOff val="50000"/>
                  </a:schemeClr>
                </a:solidFill>
              </a:rPr>
              <a:pPr>
                <a:spcAft>
                  <a:spcPts val="600"/>
                </a:spcAft>
              </a:pPr>
              <a:t>2</a:t>
            </a:fld>
            <a:endParaRPr lang="en-US">
              <a:solidFill>
                <a:schemeClr val="tx1">
                  <a:lumMod val="50000"/>
                  <a:lumOff val="50000"/>
                </a:schemeClr>
              </a:solidFill>
            </a:endParaRPr>
          </a:p>
        </p:txBody>
      </p:sp>
    </p:spTree>
    <p:extLst>
      <p:ext uri="{BB962C8B-B14F-4D97-AF65-F5344CB8AC3E}">
        <p14:creationId xmlns:p14="http://schemas.microsoft.com/office/powerpoint/2010/main" val="3155049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164D-572B-9BB6-E27E-03F37174E3DC}"/>
              </a:ext>
            </a:extLst>
          </p:cNvPr>
          <p:cNvSpPr>
            <a:spLocks noGrp="1"/>
          </p:cNvSpPr>
          <p:nvPr>
            <p:ph type="title"/>
          </p:nvPr>
        </p:nvSpPr>
        <p:spPr>
          <a:xfrm>
            <a:off x="756122" y="564620"/>
            <a:ext cx="10597677" cy="631865"/>
          </a:xfrm>
        </p:spPr>
        <p:txBody>
          <a:bodyPr>
            <a:normAutofit/>
          </a:bodyPr>
          <a:lstStyle/>
          <a:p>
            <a:r>
              <a:rPr lang="en-US" sz="3200" dirty="0"/>
              <a:t>[1/7] Augmentation &amp; Pre-processing </a:t>
            </a:r>
            <a:r>
              <a:rPr lang="en-US" sz="2400" baseline="-25000" dirty="0"/>
              <a:t>(1/3)</a:t>
            </a:r>
            <a:endParaRPr lang="en-US" sz="3200" baseline="-25000" dirty="0"/>
          </a:p>
        </p:txBody>
      </p:sp>
      <p:sp>
        <p:nvSpPr>
          <p:cNvPr id="4" name="Rectangle: Rounded Corners 3">
            <a:extLst>
              <a:ext uri="{FF2B5EF4-FFF2-40B4-BE49-F238E27FC236}">
                <a16:creationId xmlns:a16="http://schemas.microsoft.com/office/drawing/2014/main" id="{7CE8F099-EC6A-9949-6F2A-C469C68B6535}"/>
              </a:ext>
            </a:extLst>
          </p:cNvPr>
          <p:cNvSpPr/>
          <p:nvPr/>
        </p:nvSpPr>
        <p:spPr>
          <a:xfrm>
            <a:off x="756129" y="1464012"/>
            <a:ext cx="6201516"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Train</a:t>
            </a:r>
            <a:endParaRPr lang="en-US" b="1" dirty="0"/>
          </a:p>
        </p:txBody>
      </p:sp>
      <p:sp>
        <p:nvSpPr>
          <p:cNvPr id="5" name="Rectangle: Rounded Corners 4">
            <a:extLst>
              <a:ext uri="{FF2B5EF4-FFF2-40B4-BE49-F238E27FC236}">
                <a16:creationId xmlns:a16="http://schemas.microsoft.com/office/drawing/2014/main" id="{78982D4B-77D4-D9F6-3DAE-2DAEBB651AEF}"/>
              </a:ext>
            </a:extLst>
          </p:cNvPr>
          <p:cNvSpPr/>
          <p:nvPr/>
        </p:nvSpPr>
        <p:spPr>
          <a:xfrm>
            <a:off x="7189175" y="1464013"/>
            <a:ext cx="2102308"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Validation</a:t>
            </a:r>
            <a:endParaRPr lang="en-US" b="1" dirty="0"/>
          </a:p>
        </p:txBody>
      </p:sp>
      <p:sp>
        <p:nvSpPr>
          <p:cNvPr id="6" name="Rectangle: Rounded Corners 5">
            <a:extLst>
              <a:ext uri="{FF2B5EF4-FFF2-40B4-BE49-F238E27FC236}">
                <a16:creationId xmlns:a16="http://schemas.microsoft.com/office/drawing/2014/main" id="{DD7CCF89-7456-CF03-D19E-CE35284DCC70}"/>
              </a:ext>
            </a:extLst>
          </p:cNvPr>
          <p:cNvSpPr/>
          <p:nvPr/>
        </p:nvSpPr>
        <p:spPr>
          <a:xfrm>
            <a:off x="9391772" y="1464013"/>
            <a:ext cx="1962027" cy="351692"/>
          </a:xfrm>
          <a:prstGeom prst="roundRect">
            <a:avLst/>
          </a:prstGeom>
          <a:solidFill>
            <a:srgbClr val="E99A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Test</a:t>
            </a:r>
            <a:endParaRPr lang="en-US" b="1" dirty="0"/>
          </a:p>
        </p:txBody>
      </p:sp>
      <p:sp>
        <p:nvSpPr>
          <p:cNvPr id="7" name="Rectangle: Rounded Corners 6">
            <a:extLst>
              <a:ext uri="{FF2B5EF4-FFF2-40B4-BE49-F238E27FC236}">
                <a16:creationId xmlns:a16="http://schemas.microsoft.com/office/drawing/2014/main" id="{3971F662-AC09-ECDF-C63F-25CF52A0687A}"/>
              </a:ext>
            </a:extLst>
          </p:cNvPr>
          <p:cNvSpPr/>
          <p:nvPr/>
        </p:nvSpPr>
        <p:spPr>
          <a:xfrm>
            <a:off x="756129" y="1938430"/>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 CropFrame </a:t>
            </a:r>
            <a:r>
              <a:rPr lang="en-US" sz="1600" b="1" baseline="30000">
                <a:solidFill>
                  <a:srgbClr val="FF0000"/>
                </a:solidFill>
              </a:rPr>
              <a:t>(a)</a:t>
            </a:r>
            <a:endParaRPr lang="en-US" sz="1600" b="1" baseline="30000" dirty="0">
              <a:solidFill>
                <a:srgbClr val="FF0000"/>
              </a:solidFill>
            </a:endParaRPr>
          </a:p>
        </p:txBody>
      </p:sp>
      <p:sp>
        <p:nvSpPr>
          <p:cNvPr id="8" name="Rectangle: Rounded Corners 7">
            <a:extLst>
              <a:ext uri="{FF2B5EF4-FFF2-40B4-BE49-F238E27FC236}">
                <a16:creationId xmlns:a16="http://schemas.microsoft.com/office/drawing/2014/main" id="{E7D16254-06E0-1103-1F9D-C50F75A6847E}"/>
              </a:ext>
            </a:extLst>
          </p:cNvPr>
          <p:cNvSpPr/>
          <p:nvPr/>
        </p:nvSpPr>
        <p:spPr>
          <a:xfrm>
            <a:off x="756128" y="2354601"/>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 AdvancedHairAugmentation</a:t>
            </a:r>
            <a:r>
              <a:rPr lang="en-US" sz="1600" b="1" baseline="30000">
                <a:solidFill>
                  <a:srgbClr val="FF0000"/>
                </a:solidFill>
              </a:rPr>
              <a:t>(a)</a:t>
            </a:r>
            <a:endParaRPr lang="en-US" sz="1600" b="1" dirty="0">
              <a:solidFill>
                <a:srgbClr val="FF0000"/>
              </a:solidFill>
            </a:endParaRPr>
          </a:p>
        </p:txBody>
      </p:sp>
      <p:sp>
        <p:nvSpPr>
          <p:cNvPr id="9" name="Rectangle: Rounded Corners 8">
            <a:extLst>
              <a:ext uri="{FF2B5EF4-FFF2-40B4-BE49-F238E27FC236}">
                <a16:creationId xmlns:a16="http://schemas.microsoft.com/office/drawing/2014/main" id="{EF0B8F2E-DE02-D503-9D6A-8A6BBBAF8DB9}"/>
              </a:ext>
            </a:extLst>
          </p:cNvPr>
          <p:cNvSpPr/>
          <p:nvPr/>
        </p:nvSpPr>
        <p:spPr>
          <a:xfrm>
            <a:off x="756122" y="2770403"/>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3. HorizontalFlip</a:t>
            </a:r>
            <a:endParaRPr lang="en-US" sz="1600" dirty="0">
              <a:solidFill>
                <a:schemeClr val="tx1"/>
              </a:solidFill>
            </a:endParaRPr>
          </a:p>
        </p:txBody>
      </p:sp>
      <p:sp>
        <p:nvSpPr>
          <p:cNvPr id="10" name="Rectangle: Rounded Corners 9">
            <a:extLst>
              <a:ext uri="{FF2B5EF4-FFF2-40B4-BE49-F238E27FC236}">
                <a16:creationId xmlns:a16="http://schemas.microsoft.com/office/drawing/2014/main" id="{F4F599C4-D50A-DAA8-A0D5-D636C5FB4E79}"/>
              </a:ext>
            </a:extLst>
          </p:cNvPr>
          <p:cNvSpPr/>
          <p:nvPr/>
        </p:nvSpPr>
        <p:spPr>
          <a:xfrm>
            <a:off x="756122" y="3221010"/>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4. VerticalFlip</a:t>
            </a:r>
            <a:endParaRPr lang="en-US" sz="1600" dirty="0">
              <a:solidFill>
                <a:schemeClr val="tx1"/>
              </a:solidFill>
            </a:endParaRPr>
          </a:p>
        </p:txBody>
      </p:sp>
      <p:sp>
        <p:nvSpPr>
          <p:cNvPr id="11" name="Rectangle: Rounded Corners 10">
            <a:extLst>
              <a:ext uri="{FF2B5EF4-FFF2-40B4-BE49-F238E27FC236}">
                <a16:creationId xmlns:a16="http://schemas.microsoft.com/office/drawing/2014/main" id="{9B2883D5-A457-BC91-83B8-78560115559F}"/>
              </a:ext>
            </a:extLst>
          </p:cNvPr>
          <p:cNvSpPr/>
          <p:nvPr/>
        </p:nvSpPr>
        <p:spPr>
          <a:xfrm>
            <a:off x="756122" y="3660991"/>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5. ColorJitter</a:t>
            </a:r>
            <a:endParaRPr lang="en-US" sz="1600" dirty="0">
              <a:solidFill>
                <a:schemeClr val="tx1"/>
              </a:solidFill>
            </a:endParaRPr>
          </a:p>
        </p:txBody>
      </p:sp>
      <p:sp>
        <p:nvSpPr>
          <p:cNvPr id="12" name="Rectangle: Rounded Corners 11">
            <a:extLst>
              <a:ext uri="{FF2B5EF4-FFF2-40B4-BE49-F238E27FC236}">
                <a16:creationId xmlns:a16="http://schemas.microsoft.com/office/drawing/2014/main" id="{15BC8C0D-6F28-AFC9-CAB1-64F7B7E80C04}"/>
              </a:ext>
            </a:extLst>
          </p:cNvPr>
          <p:cNvSpPr/>
          <p:nvPr/>
        </p:nvSpPr>
        <p:spPr>
          <a:xfrm>
            <a:off x="756122" y="4100972"/>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6. Rotate </a:t>
            </a:r>
            <a:endParaRPr lang="en-US" sz="1600" dirty="0">
              <a:solidFill>
                <a:schemeClr val="tx1"/>
              </a:solidFill>
            </a:endParaRPr>
          </a:p>
        </p:txBody>
      </p:sp>
      <p:sp>
        <p:nvSpPr>
          <p:cNvPr id="13" name="Rectangle: Rounded Corners 12">
            <a:extLst>
              <a:ext uri="{FF2B5EF4-FFF2-40B4-BE49-F238E27FC236}">
                <a16:creationId xmlns:a16="http://schemas.microsoft.com/office/drawing/2014/main" id="{7D7639B6-776B-3BB5-94FB-ED2DB97D4A17}"/>
              </a:ext>
            </a:extLst>
          </p:cNvPr>
          <p:cNvSpPr/>
          <p:nvPr/>
        </p:nvSpPr>
        <p:spPr>
          <a:xfrm>
            <a:off x="756122" y="4536556"/>
            <a:ext cx="2919047"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7. RandomBrightnessContrast </a:t>
            </a:r>
            <a:endParaRPr lang="en-US" sz="1600" dirty="0">
              <a:solidFill>
                <a:schemeClr val="tx1"/>
              </a:solidFill>
            </a:endParaRPr>
          </a:p>
        </p:txBody>
      </p:sp>
      <p:sp>
        <p:nvSpPr>
          <p:cNvPr id="14" name="Rectangle: Rounded Corners 13">
            <a:extLst>
              <a:ext uri="{FF2B5EF4-FFF2-40B4-BE49-F238E27FC236}">
                <a16:creationId xmlns:a16="http://schemas.microsoft.com/office/drawing/2014/main" id="{1D174C7C-07EB-E037-6269-79830827E073}"/>
              </a:ext>
            </a:extLst>
          </p:cNvPr>
          <p:cNvSpPr/>
          <p:nvPr/>
        </p:nvSpPr>
        <p:spPr>
          <a:xfrm>
            <a:off x="4006880" y="1935578"/>
            <a:ext cx="2919047" cy="77006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8. OneOf (MotionBlur, MedianBlur, GaussianBlur, GaussNoise)</a:t>
            </a:r>
            <a:endParaRPr lang="en-US" sz="1600" dirty="0">
              <a:solidFill>
                <a:schemeClr val="tx1"/>
              </a:solidFill>
            </a:endParaRPr>
          </a:p>
        </p:txBody>
      </p:sp>
      <p:sp>
        <p:nvSpPr>
          <p:cNvPr id="15" name="Rectangle: Rounded Corners 14">
            <a:extLst>
              <a:ext uri="{FF2B5EF4-FFF2-40B4-BE49-F238E27FC236}">
                <a16:creationId xmlns:a16="http://schemas.microsoft.com/office/drawing/2014/main" id="{38956E1D-C15B-AC5A-16DF-BE8605883C3D}"/>
              </a:ext>
            </a:extLst>
          </p:cNvPr>
          <p:cNvSpPr/>
          <p:nvPr/>
        </p:nvSpPr>
        <p:spPr>
          <a:xfrm>
            <a:off x="4006879" y="2770403"/>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9. CLAHE</a:t>
            </a:r>
            <a:endParaRPr lang="en-US" sz="1600" dirty="0">
              <a:solidFill>
                <a:schemeClr val="tx1"/>
              </a:solidFill>
            </a:endParaRPr>
          </a:p>
        </p:txBody>
      </p:sp>
      <p:sp>
        <p:nvSpPr>
          <p:cNvPr id="16" name="Rectangle: Rounded Corners 15">
            <a:extLst>
              <a:ext uri="{FF2B5EF4-FFF2-40B4-BE49-F238E27FC236}">
                <a16:creationId xmlns:a16="http://schemas.microsoft.com/office/drawing/2014/main" id="{57C8DD73-35E2-990F-066D-3714FB3E6E69}"/>
              </a:ext>
            </a:extLst>
          </p:cNvPr>
          <p:cNvSpPr/>
          <p:nvPr/>
        </p:nvSpPr>
        <p:spPr>
          <a:xfrm>
            <a:off x="4006878" y="3221010"/>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10. Transpose</a:t>
            </a:r>
            <a:endParaRPr lang="en-US" sz="1600" dirty="0">
              <a:solidFill>
                <a:schemeClr val="tx1"/>
              </a:solidFill>
            </a:endParaRPr>
          </a:p>
        </p:txBody>
      </p:sp>
      <p:sp>
        <p:nvSpPr>
          <p:cNvPr id="17" name="TextBox 16">
            <a:extLst>
              <a:ext uri="{FF2B5EF4-FFF2-40B4-BE49-F238E27FC236}">
                <a16:creationId xmlns:a16="http://schemas.microsoft.com/office/drawing/2014/main" id="{A8E40FC2-C031-F94C-80ED-F71CCDCE8B3D}"/>
              </a:ext>
            </a:extLst>
          </p:cNvPr>
          <p:cNvSpPr txBox="1"/>
          <p:nvPr/>
        </p:nvSpPr>
        <p:spPr>
          <a:xfrm>
            <a:off x="756122" y="5267820"/>
            <a:ext cx="10269286" cy="830997"/>
          </a:xfrm>
          <a:prstGeom prst="rect">
            <a:avLst/>
          </a:prstGeom>
          <a:noFill/>
        </p:spPr>
        <p:txBody>
          <a:bodyPr wrap="none" rtlCol="0">
            <a:spAutoFit/>
          </a:bodyPr>
          <a:lstStyle/>
          <a:p>
            <a:pPr marL="342900" indent="-342900">
              <a:buClr>
                <a:srgbClr val="FF0000"/>
              </a:buClr>
              <a:buAutoNum type="alphaLcParenBoth"/>
            </a:pPr>
            <a:r>
              <a:rPr lang="en-US" sz="1600" i="1"/>
              <a:t>Custom pre-processing function added to the augmentation transformer with probability (p), (1. p = 100%, 2. p=50%).</a:t>
            </a:r>
          </a:p>
          <a:p>
            <a:pPr marL="342900" indent="-342900">
              <a:buClr>
                <a:srgbClr val="FF0000"/>
              </a:buClr>
              <a:buAutoNum type="alphaLcParenBoth"/>
            </a:pPr>
            <a:r>
              <a:rPr lang="en-US" sz="1600" i="1"/>
              <a:t>Depends on the experiment, we return the mask or None.</a:t>
            </a:r>
          </a:p>
          <a:p>
            <a:pPr marL="342900" indent="-342900">
              <a:buClr>
                <a:srgbClr val="FF0000"/>
              </a:buClr>
              <a:buAutoNum type="alphaLcParenBoth"/>
            </a:pPr>
            <a:r>
              <a:rPr lang="en-US" sz="1600" i="1"/>
              <a:t>Random labels for test as we don’t use it (labels are generally based on the filename (class) and index.</a:t>
            </a:r>
            <a:endParaRPr lang="en-US" sz="1600" i="1" dirty="0"/>
          </a:p>
        </p:txBody>
      </p:sp>
      <p:sp>
        <p:nvSpPr>
          <p:cNvPr id="18" name="Rectangle: Rounded Corners 17">
            <a:extLst>
              <a:ext uri="{FF2B5EF4-FFF2-40B4-BE49-F238E27FC236}">
                <a16:creationId xmlns:a16="http://schemas.microsoft.com/office/drawing/2014/main" id="{E486369B-0BD6-F41F-DA99-F36ADEA90C7F}"/>
              </a:ext>
            </a:extLst>
          </p:cNvPr>
          <p:cNvSpPr/>
          <p:nvPr/>
        </p:nvSpPr>
        <p:spPr>
          <a:xfrm>
            <a:off x="4006877" y="3660991"/>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11. HueSaturationValue</a:t>
            </a:r>
            <a:endParaRPr lang="en-US" sz="1600" dirty="0">
              <a:solidFill>
                <a:schemeClr val="tx1"/>
              </a:solidFill>
            </a:endParaRPr>
          </a:p>
        </p:txBody>
      </p:sp>
      <p:sp>
        <p:nvSpPr>
          <p:cNvPr id="19" name="Rectangle: Rounded Corners 18">
            <a:extLst>
              <a:ext uri="{FF2B5EF4-FFF2-40B4-BE49-F238E27FC236}">
                <a16:creationId xmlns:a16="http://schemas.microsoft.com/office/drawing/2014/main" id="{6DBA60C4-3540-A842-5B40-80AB4F92A9D0}"/>
              </a:ext>
            </a:extLst>
          </p:cNvPr>
          <p:cNvSpPr/>
          <p:nvPr/>
        </p:nvSpPr>
        <p:spPr>
          <a:xfrm>
            <a:off x="4006877" y="4101633"/>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12. Resize</a:t>
            </a:r>
            <a:endParaRPr lang="en-US" sz="1600" dirty="0">
              <a:solidFill>
                <a:schemeClr val="tx1"/>
              </a:solidFill>
            </a:endParaRPr>
          </a:p>
        </p:txBody>
      </p:sp>
      <p:sp>
        <p:nvSpPr>
          <p:cNvPr id="20" name="Rectangle: Rounded Corners 19">
            <a:extLst>
              <a:ext uri="{FF2B5EF4-FFF2-40B4-BE49-F238E27FC236}">
                <a16:creationId xmlns:a16="http://schemas.microsoft.com/office/drawing/2014/main" id="{BFA80396-6B13-D53E-FC9C-49B1656845AD}"/>
              </a:ext>
            </a:extLst>
          </p:cNvPr>
          <p:cNvSpPr/>
          <p:nvPr/>
        </p:nvSpPr>
        <p:spPr>
          <a:xfrm>
            <a:off x="4006877" y="4536556"/>
            <a:ext cx="2919045"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13. Normalize</a:t>
            </a:r>
            <a:endParaRPr lang="en-US" sz="1600" dirty="0">
              <a:solidFill>
                <a:schemeClr val="tx1"/>
              </a:solidFill>
            </a:endParaRPr>
          </a:p>
        </p:txBody>
      </p:sp>
      <p:sp>
        <p:nvSpPr>
          <p:cNvPr id="21" name="Rectangle: Rounded Corners 20">
            <a:extLst>
              <a:ext uri="{FF2B5EF4-FFF2-40B4-BE49-F238E27FC236}">
                <a16:creationId xmlns:a16="http://schemas.microsoft.com/office/drawing/2014/main" id="{6BFF96AE-E2EC-1974-F40C-CEB84CD35C11}"/>
              </a:ext>
            </a:extLst>
          </p:cNvPr>
          <p:cNvSpPr/>
          <p:nvPr/>
        </p:nvSpPr>
        <p:spPr>
          <a:xfrm>
            <a:off x="7189175" y="1946125"/>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 CropFrame</a:t>
            </a:r>
            <a:r>
              <a:rPr lang="en-US" sz="1600" b="1" baseline="30000">
                <a:solidFill>
                  <a:srgbClr val="FF0000"/>
                </a:solidFill>
              </a:rPr>
              <a:t>(a)</a:t>
            </a:r>
            <a:endParaRPr lang="en-US" sz="1600" b="1" dirty="0">
              <a:solidFill>
                <a:srgbClr val="FF0000"/>
              </a:solidFill>
            </a:endParaRPr>
          </a:p>
        </p:txBody>
      </p:sp>
      <p:sp>
        <p:nvSpPr>
          <p:cNvPr id="22" name="Rectangle: Rounded Corners 21">
            <a:extLst>
              <a:ext uri="{FF2B5EF4-FFF2-40B4-BE49-F238E27FC236}">
                <a16:creationId xmlns:a16="http://schemas.microsoft.com/office/drawing/2014/main" id="{A3AD31D6-8EFD-EBC3-8C0F-232A436FBE9A}"/>
              </a:ext>
            </a:extLst>
          </p:cNvPr>
          <p:cNvSpPr/>
          <p:nvPr/>
        </p:nvSpPr>
        <p:spPr>
          <a:xfrm>
            <a:off x="7189175" y="2354601"/>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 Resize</a:t>
            </a:r>
            <a:endParaRPr lang="en-US" sz="1600" dirty="0">
              <a:solidFill>
                <a:schemeClr val="tx1"/>
              </a:solidFill>
            </a:endParaRPr>
          </a:p>
        </p:txBody>
      </p:sp>
      <p:sp>
        <p:nvSpPr>
          <p:cNvPr id="23" name="Rectangle: Rounded Corners 22">
            <a:extLst>
              <a:ext uri="{FF2B5EF4-FFF2-40B4-BE49-F238E27FC236}">
                <a16:creationId xmlns:a16="http://schemas.microsoft.com/office/drawing/2014/main" id="{2F970AAF-B2E3-0A63-5955-F99E2234E47C}"/>
              </a:ext>
            </a:extLst>
          </p:cNvPr>
          <p:cNvSpPr/>
          <p:nvPr/>
        </p:nvSpPr>
        <p:spPr>
          <a:xfrm>
            <a:off x="7189175" y="2770541"/>
            <a:ext cx="4164624"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3. Normalize</a:t>
            </a:r>
            <a:endParaRPr lang="en-US" sz="1600" dirty="0">
              <a:solidFill>
                <a:schemeClr val="tx1"/>
              </a:solidFill>
            </a:endParaRPr>
          </a:p>
        </p:txBody>
      </p:sp>
      <p:sp>
        <p:nvSpPr>
          <p:cNvPr id="24" name="Rectangle: Rounded Corners 23">
            <a:extLst>
              <a:ext uri="{FF2B5EF4-FFF2-40B4-BE49-F238E27FC236}">
                <a16:creationId xmlns:a16="http://schemas.microsoft.com/office/drawing/2014/main" id="{C8CED8A7-3B90-6CD9-9804-C47D3147D369}"/>
              </a:ext>
            </a:extLst>
          </p:cNvPr>
          <p:cNvSpPr/>
          <p:nvPr/>
        </p:nvSpPr>
        <p:spPr>
          <a:xfrm>
            <a:off x="7209170" y="3638868"/>
            <a:ext cx="4164625" cy="107353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Returns:</a:t>
            </a:r>
          </a:p>
          <a:p>
            <a:pPr algn="ctr"/>
            <a:r>
              <a:rPr lang="en-US" sz="1600">
                <a:solidFill>
                  <a:schemeClr val="tx1"/>
                </a:solidFill>
              </a:rPr>
              <a:t>- image</a:t>
            </a:r>
          </a:p>
          <a:p>
            <a:pPr algn="ctr"/>
            <a:r>
              <a:rPr lang="en-US" sz="1600">
                <a:solidFill>
                  <a:schemeClr val="tx1"/>
                </a:solidFill>
              </a:rPr>
              <a:t>- segmentation mask </a:t>
            </a:r>
            <a:r>
              <a:rPr lang="en-US" sz="1600" b="1" baseline="30000">
                <a:solidFill>
                  <a:srgbClr val="FF0000"/>
                </a:solidFill>
              </a:rPr>
              <a:t>(b)</a:t>
            </a:r>
          </a:p>
          <a:p>
            <a:pPr algn="ctr"/>
            <a:r>
              <a:rPr lang="en-US" sz="1600">
                <a:solidFill>
                  <a:schemeClr val="tx1"/>
                </a:solidFill>
              </a:rPr>
              <a:t>- label </a:t>
            </a:r>
            <a:r>
              <a:rPr lang="en-US" sz="1600" b="1" baseline="30000">
                <a:solidFill>
                  <a:srgbClr val="FF0000"/>
                </a:solidFill>
              </a:rPr>
              <a:t>(c)</a:t>
            </a:r>
            <a:endParaRPr lang="en-US" sz="1600" dirty="0">
              <a:solidFill>
                <a:srgbClr val="FF0000"/>
              </a:solidFill>
            </a:endParaRPr>
          </a:p>
        </p:txBody>
      </p:sp>
      <p:cxnSp>
        <p:nvCxnSpPr>
          <p:cNvPr id="30" name="Straight Arrow Connector 29">
            <a:extLst>
              <a:ext uri="{FF2B5EF4-FFF2-40B4-BE49-F238E27FC236}">
                <a16:creationId xmlns:a16="http://schemas.microsoft.com/office/drawing/2014/main" id="{F7509F86-0AC0-BC26-AF77-5D1BA8E1B31B}"/>
              </a:ext>
            </a:extLst>
          </p:cNvPr>
          <p:cNvCxnSpPr>
            <a:cxnSpLocks/>
          </p:cNvCxnSpPr>
          <p:nvPr/>
        </p:nvCxnSpPr>
        <p:spPr>
          <a:xfrm>
            <a:off x="9291483" y="3221010"/>
            <a:ext cx="0" cy="383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B11649D-B98D-F942-B253-BA45E6CA4F3E}"/>
              </a:ext>
            </a:extLst>
          </p:cNvPr>
          <p:cNvCxnSpPr>
            <a:cxnSpLocks/>
            <a:stCxn id="20" idx="2"/>
            <a:endCxn id="24" idx="2"/>
          </p:cNvCxnSpPr>
          <p:nvPr/>
        </p:nvCxnSpPr>
        <p:spPr>
          <a:xfrm rot="5400000" flipH="1" flipV="1">
            <a:off x="7291018" y="2887783"/>
            <a:ext cx="175846" cy="3825083"/>
          </a:xfrm>
          <a:prstGeom prst="bentConnector3">
            <a:avLst>
              <a:gd name="adj1" fmla="val -13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lide Number Placeholder 33">
            <a:extLst>
              <a:ext uri="{FF2B5EF4-FFF2-40B4-BE49-F238E27FC236}">
                <a16:creationId xmlns:a16="http://schemas.microsoft.com/office/drawing/2014/main" id="{284720FF-7496-3314-0551-BC853A39190F}"/>
              </a:ext>
            </a:extLst>
          </p:cNvPr>
          <p:cNvSpPr>
            <a:spLocks noGrp="1"/>
          </p:cNvSpPr>
          <p:nvPr>
            <p:ph type="sldNum" sz="quarter" idx="12"/>
          </p:nvPr>
        </p:nvSpPr>
        <p:spPr/>
        <p:txBody>
          <a:bodyPr/>
          <a:lstStyle/>
          <a:p>
            <a:fld id="{66DCE39B-9C7F-48CC-B030-5532A9E854AF}" type="slidenum">
              <a:rPr lang="en-US" smtClean="0"/>
              <a:t>3</a:t>
            </a:fld>
            <a:endParaRPr lang="en-US" dirty="0"/>
          </a:p>
        </p:txBody>
      </p:sp>
    </p:spTree>
    <p:extLst>
      <p:ext uri="{BB962C8B-B14F-4D97-AF65-F5344CB8AC3E}">
        <p14:creationId xmlns:p14="http://schemas.microsoft.com/office/powerpoint/2010/main" val="359661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6">
            <a:extLst>
              <a:ext uri="{FF2B5EF4-FFF2-40B4-BE49-F238E27FC236}">
                <a16:creationId xmlns:a16="http://schemas.microsoft.com/office/drawing/2014/main" id="{0B21ADAD-73D3-0889-BCDE-4C0F4260112B}"/>
              </a:ext>
            </a:extLst>
          </p:cNvPr>
          <p:cNvSpPr>
            <a:spLocks noGrp="1"/>
          </p:cNvSpPr>
          <p:nvPr>
            <p:ph type="sldNum" sz="quarter" idx="12"/>
          </p:nvPr>
        </p:nvSpPr>
        <p:spPr/>
        <p:txBody>
          <a:bodyPr/>
          <a:lstStyle/>
          <a:p>
            <a:fld id="{66DCE39B-9C7F-48CC-B030-5532A9E854AF}" type="slidenum">
              <a:rPr lang="en-US" smtClean="0"/>
              <a:t>4</a:t>
            </a:fld>
            <a:endParaRPr lang="en-US"/>
          </a:p>
        </p:txBody>
      </p:sp>
      <p:sp>
        <p:nvSpPr>
          <p:cNvPr id="31" name="Title 1">
            <a:extLst>
              <a:ext uri="{FF2B5EF4-FFF2-40B4-BE49-F238E27FC236}">
                <a16:creationId xmlns:a16="http://schemas.microsoft.com/office/drawing/2014/main" id="{41E1B088-CBF8-BEB6-55A4-D320217BDF05}"/>
              </a:ext>
            </a:extLst>
          </p:cNvPr>
          <p:cNvSpPr>
            <a:spLocks noGrp="1"/>
          </p:cNvSpPr>
          <p:nvPr>
            <p:ph type="title"/>
          </p:nvPr>
        </p:nvSpPr>
        <p:spPr>
          <a:xfrm>
            <a:off x="756122" y="564620"/>
            <a:ext cx="10597677" cy="631865"/>
          </a:xfrm>
        </p:spPr>
        <p:txBody>
          <a:bodyPr>
            <a:normAutofit/>
          </a:bodyPr>
          <a:lstStyle/>
          <a:p>
            <a:r>
              <a:rPr lang="en-US" sz="3200" dirty="0"/>
              <a:t>[1/7] Augmentation &amp; Pre-processing – </a:t>
            </a:r>
            <a:r>
              <a:rPr lang="en-US" sz="3200" i="1" dirty="0"/>
              <a:t>Hair Augmentation </a:t>
            </a:r>
            <a:r>
              <a:rPr lang="en-US" sz="2400" baseline="-25000" dirty="0"/>
              <a:t>(2/3)</a:t>
            </a:r>
            <a:endParaRPr lang="en-US" sz="3200" baseline="-25000" dirty="0"/>
          </a:p>
        </p:txBody>
      </p:sp>
      <p:pic>
        <p:nvPicPr>
          <p:cNvPr id="4" name="Picture 3" descr="A close up of a black and white image&#10;&#10;Description automatically generated">
            <a:extLst>
              <a:ext uri="{FF2B5EF4-FFF2-40B4-BE49-F238E27FC236}">
                <a16:creationId xmlns:a16="http://schemas.microsoft.com/office/drawing/2014/main" id="{55F02DC0-C688-92DC-0891-514D7482C834}"/>
              </a:ext>
            </a:extLst>
          </p:cNvPr>
          <p:cNvPicPr>
            <a:picLocks noChangeAspect="1"/>
          </p:cNvPicPr>
          <p:nvPr/>
        </p:nvPicPr>
        <p:blipFill rotWithShape="1">
          <a:blip r:embed="rId3">
            <a:extLst>
              <a:ext uri="{28A0092B-C50C-407E-A947-70E740481C1C}">
                <a14:useLocalDpi xmlns:a14="http://schemas.microsoft.com/office/drawing/2010/main" val="0"/>
              </a:ext>
            </a:extLst>
          </a:blip>
          <a:srcRect t="33163" b="33674"/>
          <a:stretch/>
        </p:blipFill>
        <p:spPr>
          <a:xfrm>
            <a:off x="4402824" y="1742558"/>
            <a:ext cx="3304268" cy="1406894"/>
          </a:xfrm>
          <a:prstGeom prst="rect">
            <a:avLst/>
          </a:prstGeom>
        </p:spPr>
      </p:pic>
      <p:sp>
        <p:nvSpPr>
          <p:cNvPr id="5" name="Rectangle: Rounded Corners 4">
            <a:extLst>
              <a:ext uri="{FF2B5EF4-FFF2-40B4-BE49-F238E27FC236}">
                <a16:creationId xmlns:a16="http://schemas.microsoft.com/office/drawing/2014/main" id="{E10E2540-B3BC-80FA-45DE-833B4E947EE8}"/>
              </a:ext>
            </a:extLst>
          </p:cNvPr>
          <p:cNvSpPr/>
          <p:nvPr/>
        </p:nvSpPr>
        <p:spPr>
          <a:xfrm>
            <a:off x="4798313"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Manual Hair Segmentation</a:t>
            </a:r>
            <a:endParaRPr lang="en-US" sz="1600" b="1" baseline="30000" dirty="0">
              <a:solidFill>
                <a:srgbClr val="FF0000"/>
              </a:solidFill>
            </a:endParaRPr>
          </a:p>
        </p:txBody>
      </p:sp>
      <p:sp>
        <p:nvSpPr>
          <p:cNvPr id="6" name="Rectangle: Rounded Corners 5">
            <a:extLst>
              <a:ext uri="{FF2B5EF4-FFF2-40B4-BE49-F238E27FC236}">
                <a16:creationId xmlns:a16="http://schemas.microsoft.com/office/drawing/2014/main" id="{65754A60-5A2D-661A-F7F0-8FCD27D1EFA6}"/>
              </a:ext>
            </a:extLst>
          </p:cNvPr>
          <p:cNvSpPr/>
          <p:nvPr/>
        </p:nvSpPr>
        <p:spPr>
          <a:xfrm>
            <a:off x="1151609"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Sample to segment</a:t>
            </a:r>
            <a:endParaRPr lang="en-US" sz="1600" b="1" baseline="30000" dirty="0">
              <a:solidFill>
                <a:srgbClr val="FF0000"/>
              </a:solidFill>
            </a:endParaRPr>
          </a:p>
        </p:txBody>
      </p:sp>
      <p:pic>
        <p:nvPicPr>
          <p:cNvPr id="7" name="Picture 6" descr="A close up of a black and white image&#10;&#10;Description automatically generated">
            <a:extLst>
              <a:ext uri="{FF2B5EF4-FFF2-40B4-BE49-F238E27FC236}">
                <a16:creationId xmlns:a16="http://schemas.microsoft.com/office/drawing/2014/main" id="{932779BB-DE3B-C234-768B-A484721FCA47}"/>
              </a:ext>
            </a:extLst>
          </p:cNvPr>
          <p:cNvPicPr>
            <a:picLocks noChangeAspect="1"/>
          </p:cNvPicPr>
          <p:nvPr/>
        </p:nvPicPr>
        <p:blipFill rotWithShape="1">
          <a:blip r:embed="rId3">
            <a:extLst>
              <a:ext uri="{28A0092B-C50C-407E-A947-70E740481C1C}">
                <a14:useLocalDpi xmlns:a14="http://schemas.microsoft.com/office/drawing/2010/main" val="0"/>
              </a:ext>
            </a:extLst>
          </a:blip>
          <a:srcRect b="66837"/>
          <a:stretch/>
        </p:blipFill>
        <p:spPr>
          <a:xfrm>
            <a:off x="756120" y="1742558"/>
            <a:ext cx="3304268" cy="1406893"/>
          </a:xfrm>
          <a:prstGeom prst="rect">
            <a:avLst/>
          </a:prstGeom>
        </p:spPr>
      </p:pic>
      <p:pic>
        <p:nvPicPr>
          <p:cNvPr id="8" name="Picture 7" descr="A close up of a black and white image&#10;&#10;Description automatically generated">
            <a:extLst>
              <a:ext uri="{FF2B5EF4-FFF2-40B4-BE49-F238E27FC236}">
                <a16:creationId xmlns:a16="http://schemas.microsoft.com/office/drawing/2014/main" id="{979F010F-EEEE-915E-A582-27FD650C082E}"/>
              </a:ext>
            </a:extLst>
          </p:cNvPr>
          <p:cNvPicPr>
            <a:picLocks noChangeAspect="1"/>
          </p:cNvPicPr>
          <p:nvPr/>
        </p:nvPicPr>
        <p:blipFill rotWithShape="1">
          <a:blip r:embed="rId3">
            <a:extLst>
              <a:ext uri="{28A0092B-C50C-407E-A947-70E740481C1C}">
                <a14:useLocalDpi xmlns:a14="http://schemas.microsoft.com/office/drawing/2010/main" val="0"/>
              </a:ext>
            </a:extLst>
          </a:blip>
          <a:srcRect t="65269" b="1568"/>
          <a:stretch/>
        </p:blipFill>
        <p:spPr>
          <a:xfrm>
            <a:off x="8049529" y="1742559"/>
            <a:ext cx="3304268" cy="1406894"/>
          </a:xfrm>
          <a:prstGeom prst="rect">
            <a:avLst/>
          </a:prstGeom>
        </p:spPr>
      </p:pic>
      <p:sp>
        <p:nvSpPr>
          <p:cNvPr id="11" name="Rectangle: Rounded Corners 10">
            <a:extLst>
              <a:ext uri="{FF2B5EF4-FFF2-40B4-BE49-F238E27FC236}">
                <a16:creationId xmlns:a16="http://schemas.microsoft.com/office/drawing/2014/main" id="{6B0B1646-7E7E-BD3A-CD19-6A071F75E05C}"/>
              </a:ext>
            </a:extLst>
          </p:cNvPr>
          <p:cNvSpPr/>
          <p:nvPr/>
        </p:nvSpPr>
        <p:spPr>
          <a:xfrm>
            <a:off x="8445018" y="1317617"/>
            <a:ext cx="2513289" cy="35169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Resized, Adjusted Contrast</a:t>
            </a:r>
            <a:endParaRPr lang="en-US" sz="1600" b="1" baseline="30000" dirty="0">
              <a:solidFill>
                <a:srgbClr val="FF0000"/>
              </a:solidFill>
            </a:endParaRPr>
          </a:p>
        </p:txBody>
      </p:sp>
      <p:cxnSp>
        <p:nvCxnSpPr>
          <p:cNvPr id="13" name="Straight Arrow Connector 12">
            <a:extLst>
              <a:ext uri="{FF2B5EF4-FFF2-40B4-BE49-F238E27FC236}">
                <a16:creationId xmlns:a16="http://schemas.microsoft.com/office/drawing/2014/main" id="{242E6023-64FB-0E50-4342-5BA1111EF635}"/>
              </a:ext>
            </a:extLst>
          </p:cNvPr>
          <p:cNvCxnSpPr>
            <a:stCxn id="6" idx="3"/>
            <a:endCxn id="5" idx="1"/>
          </p:cNvCxnSpPr>
          <p:nvPr/>
        </p:nvCxnSpPr>
        <p:spPr>
          <a:xfrm>
            <a:off x="3664898" y="1493463"/>
            <a:ext cx="113341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B29FF54A-FD43-D08E-C37F-8B613DAC12C2}"/>
              </a:ext>
            </a:extLst>
          </p:cNvPr>
          <p:cNvCxnSpPr>
            <a:stCxn id="5" idx="3"/>
            <a:endCxn id="11" idx="1"/>
          </p:cNvCxnSpPr>
          <p:nvPr/>
        </p:nvCxnSpPr>
        <p:spPr>
          <a:xfrm>
            <a:off x="7311602" y="1493463"/>
            <a:ext cx="113341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1F8D1C8B-32D7-8E4C-CE5F-57914BDB73F1}"/>
              </a:ext>
            </a:extLst>
          </p:cNvPr>
          <p:cNvSpPr txBox="1"/>
          <p:nvPr/>
        </p:nvSpPr>
        <p:spPr>
          <a:xfrm>
            <a:off x="756120" y="3326081"/>
            <a:ext cx="10597677" cy="584775"/>
          </a:xfrm>
          <a:prstGeom prst="rect">
            <a:avLst/>
          </a:prstGeom>
          <a:noFill/>
        </p:spPr>
        <p:txBody>
          <a:bodyPr wrap="square" rtlCol="0">
            <a:spAutoFit/>
          </a:bodyPr>
          <a:lstStyle/>
          <a:p>
            <a:pPr algn="ctr">
              <a:buClr>
                <a:srgbClr val="FF0000"/>
              </a:buClr>
            </a:pPr>
            <a:r>
              <a:rPr lang="en-US" sz="1600" i="1"/>
              <a:t>Segmented </a:t>
            </a:r>
            <a:r>
              <a:rPr lang="en-US" sz="1600" i="1">
                <a:solidFill>
                  <a:srgbClr val="FF0000"/>
                </a:solidFill>
              </a:rPr>
              <a:t>5</a:t>
            </a:r>
            <a:r>
              <a:rPr lang="en-US" sz="1600" i="1"/>
              <a:t> hair samples from different lesions. The resize and contrast/intensity adjustment is to ensure that the augmented hair is small &amp; dark. Hair is augmented with </a:t>
            </a:r>
            <a:r>
              <a:rPr lang="en-US" sz="1600" i="1">
                <a:solidFill>
                  <a:srgbClr val="FF0000"/>
                </a:solidFill>
              </a:rPr>
              <a:t>random rotation, flip, sizes</a:t>
            </a:r>
            <a:r>
              <a:rPr lang="en-US" sz="1600" i="1"/>
              <a:t>, and </a:t>
            </a:r>
            <a:r>
              <a:rPr lang="en-US" sz="1600" i="1">
                <a:solidFill>
                  <a:srgbClr val="FF0000"/>
                </a:solidFill>
              </a:rPr>
              <a:t>maximum 5 new hairs</a:t>
            </a:r>
            <a:r>
              <a:rPr lang="en-US" sz="1600" i="1"/>
              <a:t> in each image [0 to 5].</a:t>
            </a:r>
            <a:endParaRPr lang="en-US" sz="1600" i="1" dirty="0"/>
          </a:p>
        </p:txBody>
      </p:sp>
      <p:pic>
        <p:nvPicPr>
          <p:cNvPr id="24" name="Picture 23">
            <a:extLst>
              <a:ext uri="{FF2B5EF4-FFF2-40B4-BE49-F238E27FC236}">
                <a16:creationId xmlns:a16="http://schemas.microsoft.com/office/drawing/2014/main" id="{352E8B06-B564-1DE6-FF81-CFB344933617}"/>
              </a:ext>
            </a:extLst>
          </p:cNvPr>
          <p:cNvPicPr>
            <a:picLocks noChangeAspect="1"/>
          </p:cNvPicPr>
          <p:nvPr/>
        </p:nvPicPr>
        <p:blipFill>
          <a:blip r:embed="rId4"/>
          <a:stretch>
            <a:fillRect/>
          </a:stretch>
        </p:blipFill>
        <p:spPr>
          <a:xfrm>
            <a:off x="3664900" y="4087258"/>
            <a:ext cx="2612679" cy="1959509"/>
          </a:xfrm>
          <a:prstGeom prst="rect">
            <a:avLst/>
          </a:prstGeom>
        </p:spPr>
      </p:pic>
      <p:pic>
        <p:nvPicPr>
          <p:cNvPr id="26" name="Picture 25">
            <a:extLst>
              <a:ext uri="{FF2B5EF4-FFF2-40B4-BE49-F238E27FC236}">
                <a16:creationId xmlns:a16="http://schemas.microsoft.com/office/drawing/2014/main" id="{97B56FC8-312D-A6E8-0ED1-9BC3D73F151B}"/>
              </a:ext>
            </a:extLst>
          </p:cNvPr>
          <p:cNvPicPr>
            <a:picLocks noChangeAspect="1"/>
          </p:cNvPicPr>
          <p:nvPr/>
        </p:nvPicPr>
        <p:blipFill>
          <a:blip r:embed="rId5"/>
          <a:stretch>
            <a:fillRect/>
          </a:stretch>
        </p:blipFill>
        <p:spPr>
          <a:xfrm>
            <a:off x="9448960" y="4087258"/>
            <a:ext cx="1960064" cy="1960064"/>
          </a:xfrm>
          <a:prstGeom prst="rect">
            <a:avLst/>
          </a:prstGeom>
        </p:spPr>
      </p:pic>
      <p:pic>
        <p:nvPicPr>
          <p:cNvPr id="29" name="Picture 28">
            <a:extLst>
              <a:ext uri="{FF2B5EF4-FFF2-40B4-BE49-F238E27FC236}">
                <a16:creationId xmlns:a16="http://schemas.microsoft.com/office/drawing/2014/main" id="{3F32FFC2-8335-6634-5DF3-E8F3F771DD52}"/>
              </a:ext>
            </a:extLst>
          </p:cNvPr>
          <p:cNvPicPr>
            <a:picLocks noChangeAspect="1"/>
          </p:cNvPicPr>
          <p:nvPr/>
        </p:nvPicPr>
        <p:blipFill>
          <a:blip r:embed="rId6"/>
          <a:stretch>
            <a:fillRect/>
          </a:stretch>
        </p:blipFill>
        <p:spPr>
          <a:xfrm>
            <a:off x="7069499" y="4086703"/>
            <a:ext cx="1960064" cy="1960064"/>
          </a:xfrm>
          <a:prstGeom prst="rect">
            <a:avLst/>
          </a:prstGeom>
        </p:spPr>
      </p:pic>
      <p:pic>
        <p:nvPicPr>
          <p:cNvPr id="32" name="Picture 31">
            <a:extLst>
              <a:ext uri="{FF2B5EF4-FFF2-40B4-BE49-F238E27FC236}">
                <a16:creationId xmlns:a16="http://schemas.microsoft.com/office/drawing/2014/main" id="{00957465-0639-493C-CACF-A38649DA388E}"/>
              </a:ext>
            </a:extLst>
          </p:cNvPr>
          <p:cNvPicPr>
            <a:picLocks noChangeAspect="1"/>
          </p:cNvPicPr>
          <p:nvPr/>
        </p:nvPicPr>
        <p:blipFill>
          <a:blip r:embed="rId7"/>
          <a:stretch>
            <a:fillRect/>
          </a:stretch>
        </p:blipFill>
        <p:spPr>
          <a:xfrm>
            <a:off x="756120" y="4087258"/>
            <a:ext cx="2612679" cy="1959509"/>
          </a:xfrm>
          <a:prstGeom prst="rect">
            <a:avLst/>
          </a:prstGeom>
        </p:spPr>
      </p:pic>
      <p:cxnSp>
        <p:nvCxnSpPr>
          <p:cNvPr id="34" name="Straight Arrow Connector 33">
            <a:extLst>
              <a:ext uri="{FF2B5EF4-FFF2-40B4-BE49-F238E27FC236}">
                <a16:creationId xmlns:a16="http://schemas.microsoft.com/office/drawing/2014/main" id="{33CE3068-A2BB-311E-6AD8-D58E17F56212}"/>
              </a:ext>
            </a:extLst>
          </p:cNvPr>
          <p:cNvCxnSpPr>
            <a:stCxn id="29" idx="3"/>
            <a:endCxn id="26" idx="1"/>
          </p:cNvCxnSpPr>
          <p:nvPr/>
        </p:nvCxnSpPr>
        <p:spPr>
          <a:xfrm>
            <a:off x="9029563" y="5066735"/>
            <a:ext cx="419397" cy="5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E08A11E-0803-9BA5-A111-3BF42D6441D2}"/>
              </a:ext>
            </a:extLst>
          </p:cNvPr>
          <p:cNvCxnSpPr>
            <a:stCxn id="32" idx="3"/>
            <a:endCxn id="24" idx="1"/>
          </p:cNvCxnSpPr>
          <p:nvPr/>
        </p:nvCxnSpPr>
        <p:spPr>
          <a:xfrm>
            <a:off x="3368799" y="5067013"/>
            <a:ext cx="2961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B414A8B0-5E13-C49F-2B5B-F986639B1D2C}"/>
              </a:ext>
            </a:extLst>
          </p:cNvPr>
          <p:cNvSpPr/>
          <p:nvPr/>
        </p:nvSpPr>
        <p:spPr>
          <a:xfrm>
            <a:off x="3731628" y="4153787"/>
            <a:ext cx="1066686" cy="67001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3913462D-54EA-756C-604C-C93AC5B0AE25}"/>
              </a:ext>
            </a:extLst>
          </p:cNvPr>
          <p:cNvCxnSpPr>
            <a:stCxn id="8" idx="3"/>
            <a:endCxn id="2" idx="0"/>
          </p:cNvCxnSpPr>
          <p:nvPr/>
        </p:nvCxnSpPr>
        <p:spPr>
          <a:xfrm flipH="1">
            <a:off x="4264971" y="2446006"/>
            <a:ext cx="7088826" cy="1707781"/>
          </a:xfrm>
          <a:prstGeom prst="bentConnector4">
            <a:avLst>
              <a:gd name="adj1" fmla="val -3225"/>
              <a:gd name="adj2" fmla="val 8627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12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71296F7-0CC5-EC21-C14C-D67659D59269}"/>
              </a:ext>
            </a:extLst>
          </p:cNvPr>
          <p:cNvSpPr txBox="1">
            <a:spLocks/>
          </p:cNvSpPr>
          <p:nvPr/>
        </p:nvSpPr>
        <p:spPr>
          <a:xfrm>
            <a:off x="756122" y="564620"/>
            <a:ext cx="10767663" cy="631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[1/7] Augmentation &amp; Pre-processing </a:t>
            </a:r>
            <a:r>
              <a:rPr lang="en-US" sz="3200" i="1" dirty="0"/>
              <a:t>(Results</a:t>
            </a:r>
            <a:r>
              <a:rPr lang="en-US" sz="3200" i="1" dirty="0">
                <a:solidFill>
                  <a:schemeClr val="tx1"/>
                </a:solidFill>
              </a:rPr>
              <a:t>) </a:t>
            </a:r>
            <a:r>
              <a:rPr lang="en-US" sz="2400" baseline="-25000" dirty="0"/>
              <a:t>(3/3)</a:t>
            </a:r>
            <a:endParaRPr lang="en-US" sz="3200" i="1" dirty="0"/>
          </a:p>
        </p:txBody>
      </p:sp>
      <p:sp>
        <p:nvSpPr>
          <p:cNvPr id="2" name="Slide Number Placeholder 1">
            <a:extLst>
              <a:ext uri="{FF2B5EF4-FFF2-40B4-BE49-F238E27FC236}">
                <a16:creationId xmlns:a16="http://schemas.microsoft.com/office/drawing/2014/main" id="{11C1FA19-7234-C2E6-8E98-DAF38069EE24}"/>
              </a:ext>
            </a:extLst>
          </p:cNvPr>
          <p:cNvSpPr>
            <a:spLocks noGrp="1"/>
          </p:cNvSpPr>
          <p:nvPr>
            <p:ph type="sldNum" sz="quarter" idx="12"/>
          </p:nvPr>
        </p:nvSpPr>
        <p:spPr/>
        <p:txBody>
          <a:bodyPr/>
          <a:lstStyle/>
          <a:p>
            <a:fld id="{66DCE39B-9C7F-48CC-B030-5532A9E854AF}" type="slidenum">
              <a:rPr lang="en-US" smtClean="0"/>
              <a:t>5</a:t>
            </a:fld>
            <a:endParaRPr lang="en-US"/>
          </a:p>
        </p:txBody>
      </p:sp>
      <p:pic>
        <p:nvPicPr>
          <p:cNvPr id="5" name="Picture 4">
            <a:extLst>
              <a:ext uri="{FF2B5EF4-FFF2-40B4-BE49-F238E27FC236}">
                <a16:creationId xmlns:a16="http://schemas.microsoft.com/office/drawing/2014/main" id="{D00143A9-A7A9-A3F5-0788-0FEA2247A089}"/>
              </a:ext>
            </a:extLst>
          </p:cNvPr>
          <p:cNvPicPr>
            <a:picLocks noChangeAspect="1"/>
          </p:cNvPicPr>
          <p:nvPr/>
        </p:nvPicPr>
        <p:blipFill>
          <a:blip r:embed="rId3"/>
          <a:stretch>
            <a:fillRect/>
          </a:stretch>
        </p:blipFill>
        <p:spPr>
          <a:xfrm>
            <a:off x="1118289" y="1319655"/>
            <a:ext cx="9955421" cy="4973725"/>
          </a:xfrm>
          <a:prstGeom prst="rect">
            <a:avLst/>
          </a:prstGeom>
        </p:spPr>
      </p:pic>
    </p:spTree>
    <p:extLst>
      <p:ext uri="{BB962C8B-B14F-4D97-AF65-F5344CB8AC3E}">
        <p14:creationId xmlns:p14="http://schemas.microsoft.com/office/powerpoint/2010/main" val="47163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[2/7] Skin Lesion Segmentation</a:t>
            </a:r>
            <a:r>
              <a:rPr lang="en-US" sz="3200" baseline="-25000" dirty="0"/>
              <a:t> </a:t>
            </a:r>
            <a:r>
              <a:rPr lang="en-US" sz="2400" baseline="-25000" dirty="0"/>
              <a:t>(1/1)</a:t>
            </a:r>
            <a:r>
              <a:rPr lang="en-US" sz="3200" dirty="0"/>
              <a:t> </a:t>
            </a:r>
            <a:r>
              <a:rPr lang="en-US" sz="2400" b="1" baseline="30000" dirty="0">
                <a:solidFill>
                  <a:schemeClr val="tx1"/>
                </a:solidFill>
              </a:rPr>
              <a:t>(*)</a:t>
            </a:r>
            <a:endParaRPr lang="en-US" sz="3200" dirty="0"/>
          </a:p>
        </p:txBody>
      </p:sp>
      <p:sp>
        <p:nvSpPr>
          <p:cNvPr id="3" name="TextBox 2">
            <a:extLst>
              <a:ext uri="{FF2B5EF4-FFF2-40B4-BE49-F238E27FC236}">
                <a16:creationId xmlns:a16="http://schemas.microsoft.com/office/drawing/2014/main" id="{BB3A89ED-2445-92C2-C500-217F45B22C25}"/>
              </a:ext>
            </a:extLst>
          </p:cNvPr>
          <p:cNvSpPr txBox="1"/>
          <p:nvPr/>
        </p:nvSpPr>
        <p:spPr>
          <a:xfrm>
            <a:off x="756122" y="5449709"/>
            <a:ext cx="10597677" cy="584775"/>
          </a:xfrm>
          <a:prstGeom prst="rect">
            <a:avLst/>
          </a:prstGeom>
          <a:noFill/>
        </p:spPr>
        <p:txBody>
          <a:bodyPr wrap="square" rtlCol="0">
            <a:spAutoFit/>
          </a:bodyPr>
          <a:lstStyle/>
          <a:p>
            <a:pPr algn="ctr"/>
            <a:r>
              <a:rPr lang="en-US" sz="1600" i="1" dirty="0"/>
              <a:t>* Purely image processing! Detailed methodology can be found in the appendix slides, as this is an optional step in the project (yet improved the results).</a:t>
            </a:r>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6</a:t>
            </a:fld>
            <a:endParaRPr lang="en-US"/>
          </a:p>
        </p:txBody>
      </p:sp>
      <p:pic>
        <p:nvPicPr>
          <p:cNvPr id="6" name="Picture 5" descr="A close-up of a black spot&#10;&#10;Description automatically generated">
            <a:extLst>
              <a:ext uri="{FF2B5EF4-FFF2-40B4-BE49-F238E27FC236}">
                <a16:creationId xmlns:a16="http://schemas.microsoft.com/office/drawing/2014/main" id="{373E23F9-1D58-8079-FB73-D6BC1E8CD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949" y="2094483"/>
            <a:ext cx="1921328" cy="1440996"/>
          </a:xfrm>
          <a:prstGeom prst="rect">
            <a:avLst/>
          </a:prstGeom>
        </p:spPr>
      </p:pic>
      <p:pic>
        <p:nvPicPr>
          <p:cNvPr id="8" name="Picture 7" descr="A white outline of a map&#10;&#10;Description automatically generated">
            <a:extLst>
              <a:ext uri="{FF2B5EF4-FFF2-40B4-BE49-F238E27FC236}">
                <a16:creationId xmlns:a16="http://schemas.microsoft.com/office/drawing/2014/main" id="{B08C0188-1B7C-C4F8-A55D-C1D48665233F}"/>
              </a:ext>
            </a:extLst>
          </p:cNvPr>
          <p:cNvPicPr>
            <a:picLocks noChangeAspect="1"/>
          </p:cNvPicPr>
          <p:nvPr/>
        </p:nvPicPr>
        <p:blipFill rotWithShape="1">
          <a:blip r:embed="rId3">
            <a:extLst>
              <a:ext uri="{28A0092B-C50C-407E-A947-70E740481C1C}">
                <a14:useLocalDpi xmlns:a14="http://schemas.microsoft.com/office/drawing/2010/main" val="0"/>
              </a:ext>
            </a:extLst>
          </a:blip>
          <a:srcRect b="1110"/>
          <a:stretch/>
        </p:blipFill>
        <p:spPr>
          <a:xfrm>
            <a:off x="1221949" y="3686847"/>
            <a:ext cx="1921328" cy="1425005"/>
          </a:xfrm>
          <a:prstGeom prst="rect">
            <a:avLst/>
          </a:prstGeom>
        </p:spPr>
      </p:pic>
      <p:pic>
        <p:nvPicPr>
          <p:cNvPr id="20" name="Picture 19" descr="Close-up of a person's skin with hair and a black spot&#10;&#10;Description automatically generated">
            <a:extLst>
              <a:ext uri="{FF2B5EF4-FFF2-40B4-BE49-F238E27FC236}">
                <a16:creationId xmlns:a16="http://schemas.microsoft.com/office/drawing/2014/main" id="{704D730D-431F-2152-510C-6547DE6E29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6795" y="2106550"/>
            <a:ext cx="1448851" cy="1448851"/>
          </a:xfrm>
          <a:prstGeom prst="rect">
            <a:avLst/>
          </a:prstGeom>
        </p:spPr>
      </p:pic>
      <p:pic>
        <p:nvPicPr>
          <p:cNvPr id="22" name="Picture 21" descr="A white outline of a map&#10;&#10;Description automatically generated">
            <a:extLst>
              <a:ext uri="{FF2B5EF4-FFF2-40B4-BE49-F238E27FC236}">
                <a16:creationId xmlns:a16="http://schemas.microsoft.com/office/drawing/2014/main" id="{1E90D94D-F61B-E1A0-CDAD-3B8647BB10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794" y="3663001"/>
            <a:ext cx="1448851" cy="1448851"/>
          </a:xfrm>
          <a:prstGeom prst="rect">
            <a:avLst/>
          </a:prstGeom>
        </p:spPr>
      </p:pic>
      <p:pic>
        <p:nvPicPr>
          <p:cNvPr id="24" name="Picture 23" descr="A close-up of a skin blister&#10;&#10;Description automatically generated">
            <a:extLst>
              <a:ext uri="{FF2B5EF4-FFF2-40B4-BE49-F238E27FC236}">
                <a16:creationId xmlns:a16="http://schemas.microsoft.com/office/drawing/2014/main" id="{F5C64590-B52F-233F-0099-5033DFEB16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4126" y="2106550"/>
            <a:ext cx="2175401" cy="1448851"/>
          </a:xfrm>
          <a:prstGeom prst="rect">
            <a:avLst/>
          </a:prstGeom>
        </p:spPr>
      </p:pic>
      <p:pic>
        <p:nvPicPr>
          <p:cNvPr id="27" name="Picture 26" descr="A white outline of a map&#10;&#10;Description automatically generated">
            <a:extLst>
              <a:ext uri="{FF2B5EF4-FFF2-40B4-BE49-F238E27FC236}">
                <a16:creationId xmlns:a16="http://schemas.microsoft.com/office/drawing/2014/main" id="{34C9F384-3712-F500-2F28-60B8C4A5DD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9557" y="3666618"/>
            <a:ext cx="2169970" cy="1445234"/>
          </a:xfrm>
          <a:prstGeom prst="rect">
            <a:avLst/>
          </a:prstGeom>
        </p:spPr>
      </p:pic>
      <p:pic>
        <p:nvPicPr>
          <p:cNvPr id="37" name="Picture 36" descr="A black spot on a skin&#10;&#10;Description automatically generated">
            <a:extLst>
              <a:ext uri="{FF2B5EF4-FFF2-40B4-BE49-F238E27FC236}">
                <a16:creationId xmlns:a16="http://schemas.microsoft.com/office/drawing/2014/main" id="{997933F8-198C-1543-E210-F4E87A59E8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2912" y="2094483"/>
            <a:ext cx="1460918" cy="1460918"/>
          </a:xfrm>
          <a:prstGeom prst="rect">
            <a:avLst/>
          </a:prstGeom>
        </p:spPr>
      </p:pic>
      <p:pic>
        <p:nvPicPr>
          <p:cNvPr id="39" name="Picture 38" descr="A white oval in the sky&#10;&#10;Description automatically generated">
            <a:extLst>
              <a:ext uri="{FF2B5EF4-FFF2-40B4-BE49-F238E27FC236}">
                <a16:creationId xmlns:a16="http://schemas.microsoft.com/office/drawing/2014/main" id="{7D7FFB80-F670-7B31-F4FD-2960E15B8A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2912" y="3663001"/>
            <a:ext cx="1448851" cy="1448851"/>
          </a:xfrm>
          <a:prstGeom prst="rect">
            <a:avLst/>
          </a:prstGeom>
        </p:spPr>
      </p:pic>
      <p:sp>
        <p:nvSpPr>
          <p:cNvPr id="40" name="TextBox 39">
            <a:extLst>
              <a:ext uri="{FF2B5EF4-FFF2-40B4-BE49-F238E27FC236}">
                <a16:creationId xmlns:a16="http://schemas.microsoft.com/office/drawing/2014/main" id="{0F135A93-AE5E-9400-EC2B-ACA682EDC214}"/>
              </a:ext>
            </a:extLst>
          </p:cNvPr>
          <p:cNvSpPr txBox="1"/>
          <p:nvPr/>
        </p:nvSpPr>
        <p:spPr>
          <a:xfrm>
            <a:off x="1221948" y="1518351"/>
            <a:ext cx="1921328" cy="584775"/>
          </a:xfrm>
          <a:prstGeom prst="rect">
            <a:avLst/>
          </a:prstGeom>
          <a:noFill/>
        </p:spPr>
        <p:txBody>
          <a:bodyPr wrap="square">
            <a:spAutoFit/>
          </a:bodyPr>
          <a:lstStyle/>
          <a:p>
            <a:pPr algn="ctr"/>
            <a:r>
              <a:rPr lang="en-US" sz="1600" dirty="0"/>
              <a:t>Clear &amp; simple to segment</a:t>
            </a:r>
            <a:endParaRPr lang="en-US" sz="1600" dirty="0">
              <a:solidFill>
                <a:schemeClr val="accent2"/>
              </a:solidFill>
            </a:endParaRPr>
          </a:p>
        </p:txBody>
      </p:sp>
      <p:sp>
        <p:nvSpPr>
          <p:cNvPr id="41" name="TextBox 40">
            <a:extLst>
              <a:ext uri="{FF2B5EF4-FFF2-40B4-BE49-F238E27FC236}">
                <a16:creationId xmlns:a16="http://schemas.microsoft.com/office/drawing/2014/main" id="{55B99F26-37B7-28A1-9EA6-FC291EC8CCF9}"/>
              </a:ext>
            </a:extLst>
          </p:cNvPr>
          <p:cNvSpPr txBox="1"/>
          <p:nvPr/>
        </p:nvSpPr>
        <p:spPr>
          <a:xfrm>
            <a:off x="3216888" y="1518351"/>
            <a:ext cx="2169970" cy="584775"/>
          </a:xfrm>
          <a:prstGeom prst="rect">
            <a:avLst/>
          </a:prstGeom>
          <a:noFill/>
        </p:spPr>
        <p:txBody>
          <a:bodyPr wrap="square">
            <a:spAutoFit/>
          </a:bodyPr>
          <a:lstStyle/>
          <a:p>
            <a:pPr algn="ctr"/>
            <a:r>
              <a:rPr lang="en-US" sz="1600" dirty="0"/>
              <a:t>Very small &amp; similar objects surrounding</a:t>
            </a:r>
            <a:endParaRPr lang="en-US" sz="1600" dirty="0">
              <a:solidFill>
                <a:schemeClr val="accent2"/>
              </a:solidFill>
            </a:endParaRPr>
          </a:p>
        </p:txBody>
      </p:sp>
      <p:sp>
        <p:nvSpPr>
          <p:cNvPr id="42" name="TextBox 41">
            <a:extLst>
              <a:ext uri="{FF2B5EF4-FFF2-40B4-BE49-F238E27FC236}">
                <a16:creationId xmlns:a16="http://schemas.microsoft.com/office/drawing/2014/main" id="{B4AC875E-5ED3-DE4F-44DC-F929B054336B}"/>
              </a:ext>
            </a:extLst>
          </p:cNvPr>
          <p:cNvSpPr txBox="1"/>
          <p:nvPr/>
        </p:nvSpPr>
        <p:spPr>
          <a:xfrm>
            <a:off x="5476841" y="1521373"/>
            <a:ext cx="2169970" cy="584775"/>
          </a:xfrm>
          <a:prstGeom prst="rect">
            <a:avLst/>
          </a:prstGeom>
          <a:noFill/>
        </p:spPr>
        <p:txBody>
          <a:bodyPr wrap="square">
            <a:spAutoFit/>
          </a:bodyPr>
          <a:lstStyle/>
          <a:p>
            <a:pPr algn="ctr"/>
            <a:r>
              <a:rPr lang="en-US" sz="1600" dirty="0"/>
              <a:t>Multiple objects with lesion</a:t>
            </a:r>
            <a:endParaRPr lang="en-US" sz="1600" dirty="0">
              <a:solidFill>
                <a:schemeClr val="accent2"/>
              </a:solidFill>
            </a:endParaRPr>
          </a:p>
        </p:txBody>
      </p:sp>
      <p:sp>
        <p:nvSpPr>
          <p:cNvPr id="43" name="TextBox 42">
            <a:extLst>
              <a:ext uri="{FF2B5EF4-FFF2-40B4-BE49-F238E27FC236}">
                <a16:creationId xmlns:a16="http://schemas.microsoft.com/office/drawing/2014/main" id="{F8256243-804B-43E0-359F-A3D7AB3F6FA6}"/>
              </a:ext>
            </a:extLst>
          </p:cNvPr>
          <p:cNvSpPr txBox="1"/>
          <p:nvPr/>
        </p:nvSpPr>
        <p:spPr>
          <a:xfrm>
            <a:off x="7753864" y="1521775"/>
            <a:ext cx="1431781" cy="584775"/>
          </a:xfrm>
          <a:prstGeom prst="rect">
            <a:avLst/>
          </a:prstGeom>
          <a:noFill/>
        </p:spPr>
        <p:txBody>
          <a:bodyPr wrap="square">
            <a:spAutoFit/>
          </a:bodyPr>
          <a:lstStyle/>
          <a:p>
            <a:pPr algn="ctr"/>
            <a:r>
              <a:rPr lang="en-US" sz="1600" dirty="0"/>
              <a:t>A lot of hair on the lesion</a:t>
            </a:r>
            <a:endParaRPr lang="en-US" sz="1600" dirty="0">
              <a:solidFill>
                <a:schemeClr val="accent2"/>
              </a:solidFill>
            </a:endParaRPr>
          </a:p>
        </p:txBody>
      </p:sp>
      <p:sp>
        <p:nvSpPr>
          <p:cNvPr id="44" name="TextBox 43">
            <a:extLst>
              <a:ext uri="{FF2B5EF4-FFF2-40B4-BE49-F238E27FC236}">
                <a16:creationId xmlns:a16="http://schemas.microsoft.com/office/drawing/2014/main" id="{66101CDD-0905-18B6-2162-C04C5331A058}"/>
              </a:ext>
            </a:extLst>
          </p:cNvPr>
          <p:cNvSpPr txBox="1"/>
          <p:nvPr/>
        </p:nvSpPr>
        <p:spPr>
          <a:xfrm>
            <a:off x="9284161" y="1510679"/>
            <a:ext cx="1460918" cy="584775"/>
          </a:xfrm>
          <a:prstGeom prst="rect">
            <a:avLst/>
          </a:prstGeom>
          <a:noFill/>
        </p:spPr>
        <p:txBody>
          <a:bodyPr wrap="square">
            <a:spAutoFit/>
          </a:bodyPr>
          <a:lstStyle/>
          <a:p>
            <a:pPr algn="ctr"/>
            <a:r>
              <a:rPr lang="en-US" sz="1600" dirty="0"/>
              <a:t>Black corners surrounding</a:t>
            </a:r>
            <a:endParaRPr lang="en-US" sz="1600" dirty="0">
              <a:solidFill>
                <a:schemeClr val="accent2"/>
              </a:solidFill>
            </a:endParaRPr>
          </a:p>
        </p:txBody>
      </p:sp>
      <p:pic>
        <p:nvPicPr>
          <p:cNvPr id="49" name="Picture 48" descr="A close-up of a plate with purple marks&#10;&#10;Description automatically generated">
            <a:extLst>
              <a:ext uri="{FF2B5EF4-FFF2-40B4-BE49-F238E27FC236}">
                <a16:creationId xmlns:a16="http://schemas.microsoft.com/office/drawing/2014/main" id="{5D81FCFC-DDEE-4529-C4B1-5E721A8DD8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6887" y="2103126"/>
            <a:ext cx="2156955" cy="1432353"/>
          </a:xfrm>
          <a:prstGeom prst="rect">
            <a:avLst/>
          </a:prstGeom>
        </p:spPr>
      </p:pic>
      <p:pic>
        <p:nvPicPr>
          <p:cNvPr id="51" name="Picture 50" descr="A white circle in the middle of a black background&#10;&#10;Description automatically generated">
            <a:extLst>
              <a:ext uri="{FF2B5EF4-FFF2-40B4-BE49-F238E27FC236}">
                <a16:creationId xmlns:a16="http://schemas.microsoft.com/office/drawing/2014/main" id="{BC372035-AA3E-D014-417E-9C1B8038B243}"/>
              </a:ext>
            </a:extLst>
          </p:cNvPr>
          <p:cNvPicPr>
            <a:picLocks noChangeAspect="1"/>
          </p:cNvPicPr>
          <p:nvPr/>
        </p:nvPicPr>
        <p:blipFill rotWithShape="1">
          <a:blip r:embed="rId11">
            <a:extLst>
              <a:ext uri="{28A0092B-C50C-407E-A947-70E740481C1C}">
                <a14:useLocalDpi xmlns:a14="http://schemas.microsoft.com/office/drawing/2010/main" val="0"/>
              </a:ext>
            </a:extLst>
          </a:blip>
          <a:srcRect b="887"/>
          <a:stretch/>
        </p:blipFill>
        <p:spPr>
          <a:xfrm>
            <a:off x="3221763" y="3686847"/>
            <a:ext cx="2165095" cy="1425005"/>
          </a:xfrm>
          <a:prstGeom prst="rect">
            <a:avLst/>
          </a:prstGeom>
        </p:spPr>
      </p:pic>
    </p:spTree>
    <p:extLst>
      <p:ext uri="{BB962C8B-B14F-4D97-AF65-F5344CB8AC3E}">
        <p14:creationId xmlns:p14="http://schemas.microsoft.com/office/powerpoint/2010/main" val="288171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[3/7] Architectures (Base) </a:t>
            </a:r>
            <a:r>
              <a:rPr lang="en-US" sz="3200" baseline="-25000" dirty="0"/>
              <a:t>(1/3)</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7</a:t>
            </a:fld>
            <a:endParaRPr lang="en-US"/>
          </a:p>
        </p:txBody>
      </p:sp>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4"/>
          <a:stretch>
            <a:fillRect/>
          </a:stretch>
        </p:blipFill>
        <p:spPr>
          <a:xfrm>
            <a:off x="6407037" y="2392019"/>
            <a:ext cx="4407126" cy="2863997"/>
          </a:xfrm>
          <a:prstGeom prst="rect">
            <a:avLst/>
          </a:prstGeom>
        </p:spPr>
      </p:pic>
      <p:sp>
        <p:nvSpPr>
          <p:cNvPr id="7" name="TextBox 6">
            <a:extLst>
              <a:ext uri="{FF2B5EF4-FFF2-40B4-BE49-F238E27FC236}">
                <a16:creationId xmlns:a16="http://schemas.microsoft.com/office/drawing/2014/main" id="{33BCDF54-1A7B-9ABB-9697-024323703F5C}"/>
              </a:ext>
            </a:extLst>
          </p:cNvPr>
          <p:cNvSpPr txBox="1"/>
          <p:nvPr/>
        </p:nvSpPr>
        <p:spPr>
          <a:xfrm>
            <a:off x="756121" y="5735487"/>
            <a:ext cx="10597677" cy="523220"/>
          </a:xfrm>
          <a:prstGeom prst="rect">
            <a:avLst/>
          </a:prstGeom>
          <a:noFill/>
        </p:spPr>
        <p:txBody>
          <a:bodyPr wrap="square" rtlCol="0">
            <a:spAutoFit/>
          </a:bodyPr>
          <a:lstStyle/>
          <a:p>
            <a:r>
              <a:rPr lang="en-US" sz="1400" i="1" dirty="0"/>
              <a:t>Yan, Y., Kawahara, J., &amp; </a:t>
            </a:r>
            <a:r>
              <a:rPr lang="en-US" sz="1400" i="1" dirty="0" err="1"/>
              <a:t>Hamarneh</a:t>
            </a:r>
            <a:r>
              <a:rPr lang="en-US" sz="1400" i="1" dirty="0"/>
              <a:t>, G. (2019). Melanoma recognition via visual attention. In Information Processing in Medical Imaging: 26th International Conference, IPMI 2019, Hong Kong, China, June 2–7, 2019, Proceedings 26 (pp. 793-804). Springer International Publishing.</a:t>
            </a:r>
          </a:p>
        </p:txBody>
      </p:sp>
      <p:sp>
        <p:nvSpPr>
          <p:cNvPr id="8" name="TextBox 7">
            <a:extLst>
              <a:ext uri="{FF2B5EF4-FFF2-40B4-BE49-F238E27FC236}">
                <a16:creationId xmlns:a16="http://schemas.microsoft.com/office/drawing/2014/main" id="{FC6B8704-F7D7-B3A5-12FE-55FDC2A9B3E8}"/>
              </a:ext>
            </a:extLst>
          </p:cNvPr>
          <p:cNvSpPr txBox="1"/>
          <p:nvPr/>
        </p:nvSpPr>
        <p:spPr>
          <a:xfrm>
            <a:off x="2338234" y="1629926"/>
            <a:ext cx="2134623" cy="338554"/>
          </a:xfrm>
          <a:prstGeom prst="rect">
            <a:avLst/>
          </a:prstGeom>
          <a:noFill/>
        </p:spPr>
        <p:txBody>
          <a:bodyPr wrap="none" rtlCol="0">
            <a:spAutoFit/>
          </a:bodyPr>
          <a:lstStyle/>
          <a:p>
            <a:r>
              <a:rPr lang="en-US" sz="1600" dirty="0">
                <a:solidFill>
                  <a:srgbClr val="E99A4B"/>
                </a:solidFill>
              </a:rPr>
              <a:t>Base Model VGG16_BN</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900790" y="1687358"/>
            <a:ext cx="1542730" cy="338554"/>
          </a:xfrm>
          <a:prstGeom prst="rect">
            <a:avLst/>
          </a:prstGeom>
          <a:noFill/>
        </p:spPr>
        <p:txBody>
          <a:bodyPr wrap="square" rtlCol="0">
            <a:spAutoFit/>
          </a:bodyPr>
          <a:lstStyle/>
          <a:p>
            <a:r>
              <a:rPr lang="en-US" sz="1600" dirty="0">
                <a:solidFill>
                  <a:srgbClr val="00B0F0"/>
                </a:solidFill>
              </a:rPr>
              <a:t>Attention Blocks</a:t>
            </a: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ight Brace 16">
            <a:extLst>
              <a:ext uri="{FF2B5EF4-FFF2-40B4-BE49-F238E27FC236}">
                <a16:creationId xmlns:a16="http://schemas.microsoft.com/office/drawing/2014/main" id="{F4744D9A-3A21-25CD-803C-3C6EFFBF0B6C}"/>
              </a:ext>
            </a:extLst>
          </p:cNvPr>
          <p:cNvSpPr/>
          <p:nvPr/>
        </p:nvSpPr>
        <p:spPr>
          <a:xfrm rot="16200000">
            <a:off x="8475543" y="984175"/>
            <a:ext cx="393224" cy="9437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766DDD0C-8EA0-F629-5701-502E0711CE16}"/>
              </a:ext>
            </a:extLst>
          </p:cNvPr>
          <p:cNvSpPr txBox="1"/>
          <p:nvPr/>
        </p:nvSpPr>
        <p:spPr>
          <a:xfrm>
            <a:off x="6411804" y="629068"/>
            <a:ext cx="4941994" cy="584775"/>
          </a:xfrm>
          <a:prstGeom prst="rect">
            <a:avLst/>
          </a:prstGeom>
          <a:noFill/>
        </p:spPr>
        <p:txBody>
          <a:bodyPr wrap="none" rtlCol="0">
            <a:spAutoFit/>
          </a:bodyPr>
          <a:lstStyle/>
          <a:p>
            <a:r>
              <a:rPr lang="en-US" sz="1600" dirty="0">
                <a:solidFill>
                  <a:srgbClr val="00B0F0"/>
                </a:solidFill>
              </a:rPr>
              <a:t>Outputs: features (that we combine) + attention masks </a:t>
            </a:r>
          </a:p>
          <a:p>
            <a:r>
              <a:rPr lang="en-US" sz="1600" dirty="0">
                <a:solidFill>
                  <a:srgbClr val="00B0F0"/>
                </a:solidFill>
              </a:rPr>
              <a:t>(that we use with our segmentation in the loss term)</a:t>
            </a:r>
          </a:p>
        </p:txBody>
      </p:sp>
      <p:sp>
        <p:nvSpPr>
          <p:cNvPr id="19" name="TextBox 18">
            <a:extLst>
              <a:ext uri="{FF2B5EF4-FFF2-40B4-BE49-F238E27FC236}">
                <a16:creationId xmlns:a16="http://schemas.microsoft.com/office/drawing/2014/main" id="{E1D5445C-1A39-4BEE-255E-979132FDF0A7}"/>
              </a:ext>
            </a:extLst>
          </p:cNvPr>
          <p:cNvSpPr txBox="1"/>
          <p:nvPr/>
        </p:nvSpPr>
        <p:spPr>
          <a:xfrm>
            <a:off x="9380640" y="1683073"/>
            <a:ext cx="441146" cy="338554"/>
          </a:xfrm>
          <a:prstGeom prst="rect">
            <a:avLst/>
          </a:prstGeom>
          <a:noFill/>
        </p:spPr>
        <p:txBody>
          <a:bodyPr wrap="none" rtlCol="0">
            <a:spAutoFit/>
          </a:bodyPr>
          <a:lstStyle/>
          <a:p>
            <a:r>
              <a:rPr lang="en-US" sz="1600" dirty="0">
                <a:solidFill>
                  <a:srgbClr val="00B0F0"/>
                </a:solidFill>
              </a:rPr>
              <a:t>X 2</a:t>
            </a:r>
          </a:p>
        </p:txBody>
      </p:sp>
      <p:sp>
        <p:nvSpPr>
          <p:cNvPr id="3" name="Rectangle 2">
            <a:extLst>
              <a:ext uri="{FF2B5EF4-FFF2-40B4-BE49-F238E27FC236}">
                <a16:creationId xmlns:a16="http://schemas.microsoft.com/office/drawing/2014/main" id="{E815E682-DF14-8227-CAA6-48333EB51C9A}"/>
              </a:ext>
            </a:extLst>
          </p:cNvPr>
          <p:cNvSpPr/>
          <p:nvPr/>
        </p:nvSpPr>
        <p:spPr>
          <a:xfrm>
            <a:off x="3817512" y="3526564"/>
            <a:ext cx="655345" cy="732738"/>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15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[3/7] Architectures (Base) </a:t>
            </a:r>
            <a:r>
              <a:rPr lang="en-US" sz="3200" baseline="-25000" dirty="0"/>
              <a:t>(2/3)</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8</a:t>
            </a:fld>
            <a:endParaRPr lang="en-US"/>
          </a:p>
        </p:txBody>
      </p:sp>
      <p:grpSp>
        <p:nvGrpSpPr>
          <p:cNvPr id="3" name="Group 2">
            <a:extLst>
              <a:ext uri="{FF2B5EF4-FFF2-40B4-BE49-F238E27FC236}">
                <a16:creationId xmlns:a16="http://schemas.microsoft.com/office/drawing/2014/main" id="{78C45B3A-023F-FF46-2A58-2B003B202F51}"/>
              </a:ext>
            </a:extLst>
          </p:cNvPr>
          <p:cNvGrpSpPr/>
          <p:nvPr/>
        </p:nvGrpSpPr>
        <p:grpSpPr>
          <a:xfrm>
            <a:off x="4432867" y="1196485"/>
            <a:ext cx="6920931" cy="2602523"/>
            <a:chOff x="855768" y="1629926"/>
            <a:chExt cx="10193232" cy="3833028"/>
          </a:xfrm>
        </p:grpSpPr>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3"/>
            <a:stretch>
              <a:fillRect/>
            </a:stretch>
          </p:blipFill>
          <p:spPr>
            <a:xfrm>
              <a:off x="6407037" y="2392019"/>
              <a:ext cx="4407126" cy="2863997"/>
            </a:xfrm>
            <a:prstGeom prst="rect">
              <a:avLst/>
            </a:prstGeom>
          </p:spPr>
        </p:pic>
        <p:sp>
          <p:nvSpPr>
            <p:cNvPr id="8" name="TextBox 7">
              <a:extLst>
                <a:ext uri="{FF2B5EF4-FFF2-40B4-BE49-F238E27FC236}">
                  <a16:creationId xmlns:a16="http://schemas.microsoft.com/office/drawing/2014/main" id="{FC6B8704-F7D7-B3A5-12FE-55FDC2A9B3E8}"/>
                </a:ext>
              </a:extLst>
            </p:cNvPr>
            <p:cNvSpPr txBox="1"/>
            <p:nvPr/>
          </p:nvSpPr>
          <p:spPr>
            <a:xfrm>
              <a:off x="2338234" y="1629926"/>
              <a:ext cx="2134623" cy="338554"/>
            </a:xfrm>
            <a:prstGeom prst="rect">
              <a:avLst/>
            </a:prstGeom>
            <a:noFill/>
          </p:spPr>
          <p:txBody>
            <a:bodyPr wrap="none" rtlCol="0">
              <a:spAutoFit/>
            </a:bodyPr>
            <a:lstStyle/>
            <a:p>
              <a:r>
                <a:rPr lang="en-US" sz="1600" dirty="0">
                  <a:solidFill>
                    <a:srgbClr val="E99A4B"/>
                  </a:solidFill>
                </a:rPr>
                <a:t>Base Model VGG16_BN</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486164" y="1672944"/>
              <a:ext cx="1542730" cy="338554"/>
            </a:xfrm>
            <a:prstGeom prst="rect">
              <a:avLst/>
            </a:prstGeom>
            <a:noFill/>
          </p:spPr>
          <p:txBody>
            <a:bodyPr wrap="none" rtlCol="0">
              <a:spAutoFit/>
            </a:bodyPr>
            <a:lstStyle/>
            <a:p>
              <a:r>
                <a:rPr lang="en-US" sz="1600" dirty="0">
                  <a:solidFill>
                    <a:srgbClr val="00B0F0"/>
                  </a:solidFill>
                </a:rPr>
                <a:t>Attention Blocks</a:t>
              </a: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5" name="TextBox 4">
            <a:extLst>
              <a:ext uri="{FF2B5EF4-FFF2-40B4-BE49-F238E27FC236}">
                <a16:creationId xmlns:a16="http://schemas.microsoft.com/office/drawing/2014/main" id="{061B3C61-160A-93C2-0471-D54A2B6EB874}"/>
              </a:ext>
            </a:extLst>
          </p:cNvPr>
          <p:cNvSpPr txBox="1"/>
          <p:nvPr/>
        </p:nvSpPr>
        <p:spPr>
          <a:xfrm>
            <a:off x="838202" y="1509952"/>
            <a:ext cx="3594665" cy="2800767"/>
          </a:xfrm>
          <a:prstGeom prst="rect">
            <a:avLst/>
          </a:prstGeom>
          <a:noFill/>
        </p:spPr>
        <p:txBody>
          <a:bodyPr wrap="square" rtlCol="0">
            <a:spAutoFit/>
          </a:bodyPr>
          <a:lstStyle/>
          <a:p>
            <a:r>
              <a:rPr lang="en-US" sz="1600" dirty="0"/>
              <a:t>Uses visual attention blocks, concatenates early features to classifier layer.</a:t>
            </a:r>
          </a:p>
          <a:p>
            <a:endParaRPr lang="en-US" sz="1600" dirty="0"/>
          </a:p>
          <a:p>
            <a:r>
              <a:rPr lang="en-US" sz="1600" dirty="0"/>
              <a:t>Model is trained from scratch! Loaded pre-trained weights and initialized the classifier and both attention blocks using ‘</a:t>
            </a:r>
            <a:r>
              <a:rPr lang="en-US" sz="1600" dirty="0" err="1"/>
              <a:t>kaiming</a:t>
            </a:r>
            <a:r>
              <a:rPr lang="en-US" sz="1600" dirty="0"/>
              <a:t> normal’.</a:t>
            </a:r>
          </a:p>
          <a:p>
            <a:endParaRPr lang="en-US" sz="1600" dirty="0"/>
          </a:p>
          <a:p>
            <a:r>
              <a:rPr lang="en-US" sz="1600" dirty="0"/>
              <a:t>Same </a:t>
            </a:r>
            <a:r>
              <a:rPr lang="en-US" sz="1600" b="1" dirty="0"/>
              <a:t>base</a:t>
            </a:r>
            <a:r>
              <a:rPr lang="en-US" sz="1600" dirty="0"/>
              <a:t> architecture for binary and multi-class problem.</a:t>
            </a:r>
          </a:p>
        </p:txBody>
      </p:sp>
      <p:sp>
        <p:nvSpPr>
          <p:cNvPr id="18" name="TextBox 17">
            <a:extLst>
              <a:ext uri="{FF2B5EF4-FFF2-40B4-BE49-F238E27FC236}">
                <a16:creationId xmlns:a16="http://schemas.microsoft.com/office/drawing/2014/main" id="{24517F68-D75F-163A-EC7B-590F1EC8697C}"/>
              </a:ext>
            </a:extLst>
          </p:cNvPr>
          <p:cNvSpPr txBox="1"/>
          <p:nvPr/>
        </p:nvSpPr>
        <p:spPr>
          <a:xfrm>
            <a:off x="838202" y="4557420"/>
            <a:ext cx="10515596" cy="584775"/>
          </a:xfrm>
          <a:prstGeom prst="rect">
            <a:avLst/>
          </a:prstGeom>
          <a:noFill/>
        </p:spPr>
        <p:txBody>
          <a:bodyPr wrap="square">
            <a:spAutoFit/>
          </a:bodyPr>
          <a:lstStyle/>
          <a:p>
            <a:r>
              <a:rPr lang="en-US" sz="1600" dirty="0"/>
              <a:t>They authors used a single model and claimed to be the state-of-the-art with a single model, reaching </a:t>
            </a:r>
            <a:r>
              <a:rPr lang="en-US" sz="1600" dirty="0" err="1"/>
              <a:t>auc</a:t>
            </a:r>
            <a:r>
              <a:rPr lang="en-US" sz="1600" dirty="0"/>
              <a:t> = 88% with masks. This model can work with/without masks. </a:t>
            </a:r>
            <a:r>
              <a:rPr lang="en-US" sz="1600" dirty="0">
                <a:solidFill>
                  <a:schemeClr val="accent2"/>
                </a:solidFill>
              </a:rPr>
              <a:t>Can we do better?</a:t>
            </a:r>
          </a:p>
        </p:txBody>
      </p:sp>
      <p:sp>
        <p:nvSpPr>
          <p:cNvPr id="19" name="TextBox 18">
            <a:extLst>
              <a:ext uri="{FF2B5EF4-FFF2-40B4-BE49-F238E27FC236}">
                <a16:creationId xmlns:a16="http://schemas.microsoft.com/office/drawing/2014/main" id="{FB30C189-392E-4349-0A93-E2D274A5C7A2}"/>
              </a:ext>
            </a:extLst>
          </p:cNvPr>
          <p:cNvSpPr txBox="1"/>
          <p:nvPr/>
        </p:nvSpPr>
        <p:spPr>
          <a:xfrm>
            <a:off x="838202" y="5361907"/>
            <a:ext cx="10515596" cy="338554"/>
          </a:xfrm>
          <a:prstGeom prst="rect">
            <a:avLst/>
          </a:prstGeom>
          <a:noFill/>
        </p:spPr>
        <p:txBody>
          <a:bodyPr wrap="square">
            <a:spAutoFit/>
          </a:bodyPr>
          <a:lstStyle/>
          <a:p>
            <a:r>
              <a:rPr lang="en-US" sz="1600" dirty="0"/>
              <a:t>We will discuss the loss and training configurations (with and without masks) in a later slide!</a:t>
            </a:r>
            <a:endParaRPr lang="en-US" sz="1600" dirty="0">
              <a:solidFill>
                <a:schemeClr val="accent2"/>
              </a:solidFill>
            </a:endParaRPr>
          </a:p>
        </p:txBody>
      </p:sp>
      <p:sp>
        <p:nvSpPr>
          <p:cNvPr id="7" name="Rectangle 6">
            <a:extLst>
              <a:ext uri="{FF2B5EF4-FFF2-40B4-BE49-F238E27FC236}">
                <a16:creationId xmlns:a16="http://schemas.microsoft.com/office/drawing/2014/main" id="{4E196725-8B9E-71E8-F20C-5E345FA504F8}"/>
              </a:ext>
            </a:extLst>
          </p:cNvPr>
          <p:cNvSpPr/>
          <p:nvPr/>
        </p:nvSpPr>
        <p:spPr>
          <a:xfrm>
            <a:off x="6450022" y="2497440"/>
            <a:ext cx="462185" cy="4639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734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9E0-16A2-8428-1A5C-05A5DAAFB753}"/>
              </a:ext>
            </a:extLst>
          </p:cNvPr>
          <p:cNvSpPr>
            <a:spLocks noGrp="1"/>
          </p:cNvSpPr>
          <p:nvPr>
            <p:ph type="title"/>
          </p:nvPr>
        </p:nvSpPr>
        <p:spPr>
          <a:xfrm>
            <a:off x="756122" y="564620"/>
            <a:ext cx="10597677" cy="631865"/>
          </a:xfrm>
        </p:spPr>
        <p:txBody>
          <a:bodyPr>
            <a:normAutofit/>
          </a:bodyPr>
          <a:lstStyle/>
          <a:p>
            <a:r>
              <a:rPr lang="en-US" sz="3200" dirty="0"/>
              <a:t>[3/7] Architectures (Ensemble) </a:t>
            </a:r>
            <a:r>
              <a:rPr lang="en-US" sz="3200" baseline="-25000" dirty="0"/>
              <a:t>(3/3)</a:t>
            </a:r>
            <a:endParaRPr lang="en-US" sz="3200" dirty="0"/>
          </a:p>
        </p:txBody>
      </p:sp>
      <p:sp>
        <p:nvSpPr>
          <p:cNvPr id="4" name="Slide Number Placeholder 3">
            <a:extLst>
              <a:ext uri="{FF2B5EF4-FFF2-40B4-BE49-F238E27FC236}">
                <a16:creationId xmlns:a16="http://schemas.microsoft.com/office/drawing/2014/main" id="{E10588AB-8B9E-E66E-68EB-7A7A8177F4B8}"/>
              </a:ext>
            </a:extLst>
          </p:cNvPr>
          <p:cNvSpPr>
            <a:spLocks noGrp="1"/>
          </p:cNvSpPr>
          <p:nvPr>
            <p:ph type="sldNum" sz="quarter" idx="12"/>
          </p:nvPr>
        </p:nvSpPr>
        <p:spPr/>
        <p:txBody>
          <a:bodyPr/>
          <a:lstStyle/>
          <a:p>
            <a:fld id="{66DCE39B-9C7F-48CC-B030-5532A9E854AF}" type="slidenum">
              <a:rPr lang="en-US" smtClean="0"/>
              <a:t>9</a:t>
            </a:fld>
            <a:endParaRPr lang="en-US"/>
          </a:p>
        </p:txBody>
      </p:sp>
      <p:sp>
        <p:nvSpPr>
          <p:cNvPr id="17" name="TextBox 16">
            <a:extLst>
              <a:ext uri="{FF2B5EF4-FFF2-40B4-BE49-F238E27FC236}">
                <a16:creationId xmlns:a16="http://schemas.microsoft.com/office/drawing/2014/main" id="{8C7054A4-3ED5-CE7B-2E27-48569D332FBF}"/>
              </a:ext>
            </a:extLst>
          </p:cNvPr>
          <p:cNvSpPr txBox="1"/>
          <p:nvPr/>
        </p:nvSpPr>
        <p:spPr>
          <a:xfrm>
            <a:off x="838202" y="1462630"/>
            <a:ext cx="5139132" cy="338554"/>
          </a:xfrm>
          <a:prstGeom prst="rect">
            <a:avLst/>
          </a:prstGeom>
          <a:noFill/>
        </p:spPr>
        <p:txBody>
          <a:bodyPr wrap="square" rtlCol="0">
            <a:spAutoFit/>
          </a:bodyPr>
          <a:lstStyle/>
          <a:p>
            <a:r>
              <a:rPr lang="en-US" sz="1600" dirty="0"/>
              <a:t>Let’s call the entire model as </a:t>
            </a:r>
            <a:r>
              <a:rPr lang="en-US" sz="1600" dirty="0">
                <a:solidFill>
                  <a:srgbClr val="7030A0"/>
                </a:solidFill>
              </a:rPr>
              <a:t>VGG16_BN_Attention.</a:t>
            </a:r>
          </a:p>
        </p:txBody>
      </p:sp>
      <p:sp>
        <p:nvSpPr>
          <p:cNvPr id="19" name="TextBox 18">
            <a:extLst>
              <a:ext uri="{FF2B5EF4-FFF2-40B4-BE49-F238E27FC236}">
                <a16:creationId xmlns:a16="http://schemas.microsoft.com/office/drawing/2014/main" id="{5FC6AF00-7969-443F-05FA-9ED0370F78AE}"/>
              </a:ext>
            </a:extLst>
          </p:cNvPr>
          <p:cNvSpPr txBox="1"/>
          <p:nvPr/>
        </p:nvSpPr>
        <p:spPr>
          <a:xfrm>
            <a:off x="6221909" y="850974"/>
            <a:ext cx="5298830" cy="338554"/>
          </a:xfrm>
          <a:prstGeom prst="rect">
            <a:avLst/>
          </a:prstGeom>
          <a:noFill/>
        </p:spPr>
        <p:txBody>
          <a:bodyPr wrap="square">
            <a:spAutoFit/>
          </a:bodyPr>
          <a:lstStyle/>
          <a:p>
            <a:pPr algn="ctr"/>
            <a:r>
              <a:rPr lang="en-US" sz="1600" dirty="0">
                <a:solidFill>
                  <a:srgbClr val="7030A0"/>
                </a:solidFill>
              </a:rPr>
              <a:t>VGG16_BN_Attention</a:t>
            </a:r>
            <a:endParaRPr lang="en-US" sz="1600" dirty="0"/>
          </a:p>
        </p:txBody>
      </p:sp>
      <p:sp>
        <p:nvSpPr>
          <p:cNvPr id="20" name="TextBox 19">
            <a:extLst>
              <a:ext uri="{FF2B5EF4-FFF2-40B4-BE49-F238E27FC236}">
                <a16:creationId xmlns:a16="http://schemas.microsoft.com/office/drawing/2014/main" id="{4F3A71BE-ACEB-4C9D-FB1C-0EB420823F19}"/>
              </a:ext>
            </a:extLst>
          </p:cNvPr>
          <p:cNvSpPr txBox="1"/>
          <p:nvPr/>
        </p:nvSpPr>
        <p:spPr>
          <a:xfrm>
            <a:off x="827633" y="1960035"/>
            <a:ext cx="4724799" cy="3046988"/>
          </a:xfrm>
          <a:prstGeom prst="rect">
            <a:avLst/>
          </a:prstGeom>
          <a:noFill/>
        </p:spPr>
        <p:txBody>
          <a:bodyPr wrap="square" rtlCol="0">
            <a:spAutoFit/>
          </a:bodyPr>
          <a:lstStyle/>
          <a:p>
            <a:r>
              <a:rPr lang="en-US" sz="1600" dirty="0"/>
              <a:t>Our approach is to combine both train and valid splits, the split into k-folds using </a:t>
            </a:r>
            <a:r>
              <a:rPr lang="en-US" sz="1600" b="1" dirty="0" err="1"/>
              <a:t>StratifiedKFold</a:t>
            </a:r>
            <a:r>
              <a:rPr lang="en-US" sz="1600" dirty="0"/>
              <a:t>; k=5.</a:t>
            </a:r>
          </a:p>
          <a:p>
            <a:endParaRPr lang="en-US" sz="1600" dirty="0"/>
          </a:p>
          <a:p>
            <a:r>
              <a:rPr lang="en-US" sz="1600" dirty="0"/>
              <a:t>Train k-Models, on every split. </a:t>
            </a:r>
            <a:r>
              <a:rPr lang="en-US" sz="1600" b="1" dirty="0"/>
              <a:t>This is one way to handle imbalance of challenge 2!</a:t>
            </a:r>
            <a:r>
              <a:rPr lang="en-US" sz="1600" dirty="0"/>
              <a:t> Combine using majority voting.</a:t>
            </a:r>
          </a:p>
          <a:p>
            <a:endParaRPr lang="en-US" sz="1600" dirty="0"/>
          </a:p>
          <a:p>
            <a:r>
              <a:rPr lang="en-US" sz="1600" dirty="0"/>
              <a:t>More robust results, as the valid split is always balanced, more data to train.</a:t>
            </a:r>
          </a:p>
          <a:p>
            <a:endParaRPr lang="en-US" sz="1600" dirty="0"/>
          </a:p>
          <a:p>
            <a:r>
              <a:rPr lang="en-US" sz="1600" dirty="0"/>
              <a:t>Can </a:t>
            </a:r>
            <a:r>
              <a:rPr lang="en-US" sz="1600" b="1" dirty="0"/>
              <a:t>work with/without masks</a:t>
            </a:r>
            <a:r>
              <a:rPr lang="en-US" sz="1600" dirty="0"/>
              <a:t>; will be discussed later in the configuration slides.</a:t>
            </a:r>
          </a:p>
        </p:txBody>
      </p:sp>
      <p:sp>
        <p:nvSpPr>
          <p:cNvPr id="21" name="Rectangle 20">
            <a:extLst>
              <a:ext uri="{FF2B5EF4-FFF2-40B4-BE49-F238E27FC236}">
                <a16:creationId xmlns:a16="http://schemas.microsoft.com/office/drawing/2014/main" id="{3480BF25-222F-EF79-A55F-E0E162EC7061}"/>
              </a:ext>
            </a:extLst>
          </p:cNvPr>
          <p:cNvSpPr/>
          <p:nvPr/>
        </p:nvSpPr>
        <p:spPr>
          <a:xfrm>
            <a:off x="6531190" y="3423141"/>
            <a:ext cx="294168" cy="2338752"/>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Data</a:t>
            </a:r>
          </a:p>
        </p:txBody>
      </p:sp>
      <p:sp>
        <p:nvSpPr>
          <p:cNvPr id="22" name="Rectangle 21">
            <a:extLst>
              <a:ext uri="{FF2B5EF4-FFF2-40B4-BE49-F238E27FC236}">
                <a16:creationId xmlns:a16="http://schemas.microsoft.com/office/drawing/2014/main" id="{FF8ABC60-722F-A87B-A8B8-DDB88F5C0282}"/>
              </a:ext>
            </a:extLst>
          </p:cNvPr>
          <p:cNvSpPr/>
          <p:nvPr/>
        </p:nvSpPr>
        <p:spPr>
          <a:xfrm>
            <a:off x="6878025" y="3423140"/>
            <a:ext cx="369332" cy="785444"/>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Fold 1</a:t>
            </a:r>
          </a:p>
        </p:txBody>
      </p:sp>
      <p:sp>
        <p:nvSpPr>
          <p:cNvPr id="23" name="Rectangle 22">
            <a:extLst>
              <a:ext uri="{FF2B5EF4-FFF2-40B4-BE49-F238E27FC236}">
                <a16:creationId xmlns:a16="http://schemas.microsoft.com/office/drawing/2014/main" id="{CB55AFAE-B2AD-9C8B-9183-11E3ACB7EB4D}"/>
              </a:ext>
            </a:extLst>
          </p:cNvPr>
          <p:cNvSpPr/>
          <p:nvPr/>
        </p:nvSpPr>
        <p:spPr>
          <a:xfrm>
            <a:off x="6872940" y="4985076"/>
            <a:ext cx="369332" cy="785444"/>
          </a:xfrm>
          <a:prstGeom prst="rect">
            <a:avLst/>
          </a:prstGeom>
          <a:solidFill>
            <a:schemeClr val="accent4">
              <a:alpha val="2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Fold 5</a:t>
            </a:r>
          </a:p>
        </p:txBody>
      </p:sp>
      <p:sp>
        <p:nvSpPr>
          <p:cNvPr id="25" name="TextBox 24">
            <a:extLst>
              <a:ext uri="{FF2B5EF4-FFF2-40B4-BE49-F238E27FC236}">
                <a16:creationId xmlns:a16="http://schemas.microsoft.com/office/drawing/2014/main" id="{5E793DD6-98A2-6699-A5A9-EEB3B978B127}"/>
              </a:ext>
            </a:extLst>
          </p:cNvPr>
          <p:cNvSpPr txBox="1"/>
          <p:nvPr/>
        </p:nvSpPr>
        <p:spPr>
          <a:xfrm rot="16200000">
            <a:off x="6634944" y="4425330"/>
            <a:ext cx="750160" cy="369332"/>
          </a:xfrm>
          <a:prstGeom prst="rect">
            <a:avLst/>
          </a:prstGeom>
          <a:noFill/>
        </p:spPr>
        <p:txBody>
          <a:bodyPr wrap="square">
            <a:spAutoFit/>
          </a:bodyPr>
          <a:lstStyle/>
          <a:p>
            <a:pPr algn="ctr"/>
            <a:r>
              <a:rPr lang="en-US" dirty="0">
                <a:solidFill>
                  <a:schemeClr val="tx1"/>
                </a:solidFill>
              </a:rPr>
              <a:t>…</a:t>
            </a:r>
            <a:endParaRPr lang="en-US" dirty="0"/>
          </a:p>
        </p:txBody>
      </p:sp>
      <p:sp>
        <p:nvSpPr>
          <p:cNvPr id="26" name="Rectangle 25">
            <a:extLst>
              <a:ext uri="{FF2B5EF4-FFF2-40B4-BE49-F238E27FC236}">
                <a16:creationId xmlns:a16="http://schemas.microsoft.com/office/drawing/2014/main" id="{F117B119-887B-4F1C-5F32-E9A19F9C702E}"/>
              </a:ext>
            </a:extLst>
          </p:cNvPr>
          <p:cNvSpPr/>
          <p:nvPr/>
        </p:nvSpPr>
        <p:spPr>
          <a:xfrm>
            <a:off x="7487592" y="3440838"/>
            <a:ext cx="2423178" cy="750160"/>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7030A0"/>
                </a:solidFill>
              </a:rPr>
              <a:t>VGG16_BN_Attention </a:t>
            </a:r>
          </a:p>
          <a:p>
            <a:pPr algn="ctr"/>
            <a:r>
              <a:rPr lang="en-US" sz="1600" dirty="0">
                <a:solidFill>
                  <a:srgbClr val="7030A0"/>
                </a:solidFill>
              </a:rPr>
              <a:t>k=1</a:t>
            </a:r>
            <a:endParaRPr lang="en-US" sz="1600" dirty="0"/>
          </a:p>
        </p:txBody>
      </p:sp>
      <p:sp>
        <p:nvSpPr>
          <p:cNvPr id="27" name="Rectangle 26">
            <a:extLst>
              <a:ext uri="{FF2B5EF4-FFF2-40B4-BE49-F238E27FC236}">
                <a16:creationId xmlns:a16="http://schemas.microsoft.com/office/drawing/2014/main" id="{7987DB5E-3E91-AF61-4681-3315CD63F587}"/>
              </a:ext>
            </a:extLst>
          </p:cNvPr>
          <p:cNvSpPr/>
          <p:nvPr/>
        </p:nvSpPr>
        <p:spPr>
          <a:xfrm>
            <a:off x="7488857" y="4985076"/>
            <a:ext cx="2421911" cy="750160"/>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7030A0"/>
                </a:solidFill>
              </a:rPr>
              <a:t>VGG16_BN_Attention </a:t>
            </a:r>
          </a:p>
          <a:p>
            <a:pPr algn="ctr"/>
            <a:r>
              <a:rPr lang="en-US" sz="1600" dirty="0">
                <a:solidFill>
                  <a:srgbClr val="7030A0"/>
                </a:solidFill>
              </a:rPr>
              <a:t>k=5</a:t>
            </a:r>
            <a:endParaRPr lang="en-US" sz="1600" dirty="0"/>
          </a:p>
        </p:txBody>
      </p:sp>
      <p:sp>
        <p:nvSpPr>
          <p:cNvPr id="28" name="TextBox 27">
            <a:extLst>
              <a:ext uri="{FF2B5EF4-FFF2-40B4-BE49-F238E27FC236}">
                <a16:creationId xmlns:a16="http://schemas.microsoft.com/office/drawing/2014/main" id="{1206E176-9562-05B2-FC89-413254CCA9BA}"/>
              </a:ext>
            </a:extLst>
          </p:cNvPr>
          <p:cNvSpPr txBox="1"/>
          <p:nvPr/>
        </p:nvSpPr>
        <p:spPr>
          <a:xfrm rot="16200000">
            <a:off x="8140158" y="4425330"/>
            <a:ext cx="750160" cy="369332"/>
          </a:xfrm>
          <a:prstGeom prst="rect">
            <a:avLst/>
          </a:prstGeom>
          <a:noFill/>
        </p:spPr>
        <p:txBody>
          <a:bodyPr wrap="square">
            <a:spAutoFit/>
          </a:bodyPr>
          <a:lstStyle/>
          <a:p>
            <a:pPr algn="ctr"/>
            <a:r>
              <a:rPr lang="en-US" dirty="0">
                <a:solidFill>
                  <a:schemeClr val="tx1"/>
                </a:solidFill>
              </a:rPr>
              <a:t>…</a:t>
            </a:r>
            <a:endParaRPr lang="en-US" dirty="0"/>
          </a:p>
        </p:txBody>
      </p:sp>
      <p:cxnSp>
        <p:nvCxnSpPr>
          <p:cNvPr id="30" name="Straight Arrow Connector 29">
            <a:extLst>
              <a:ext uri="{FF2B5EF4-FFF2-40B4-BE49-F238E27FC236}">
                <a16:creationId xmlns:a16="http://schemas.microsoft.com/office/drawing/2014/main" id="{33559D66-40D6-4049-A957-C44CDB28913A}"/>
              </a:ext>
            </a:extLst>
          </p:cNvPr>
          <p:cNvCxnSpPr>
            <a:cxnSpLocks/>
            <a:stCxn id="22" idx="3"/>
            <a:endCxn id="26" idx="1"/>
          </p:cNvCxnSpPr>
          <p:nvPr/>
        </p:nvCxnSpPr>
        <p:spPr>
          <a:xfrm>
            <a:off x="7247357" y="3815862"/>
            <a:ext cx="240235" cy="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32824A5D-A0C2-8E37-62D0-772B3F232B91}"/>
              </a:ext>
            </a:extLst>
          </p:cNvPr>
          <p:cNvCxnSpPr/>
          <p:nvPr/>
        </p:nvCxnSpPr>
        <p:spPr>
          <a:xfrm>
            <a:off x="7242272" y="5389520"/>
            <a:ext cx="240235" cy="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Rectangle 33">
            <a:extLst>
              <a:ext uri="{FF2B5EF4-FFF2-40B4-BE49-F238E27FC236}">
                <a16:creationId xmlns:a16="http://schemas.microsoft.com/office/drawing/2014/main" id="{2852D44C-09AA-9C69-908D-DA7F67A8D01E}"/>
              </a:ext>
            </a:extLst>
          </p:cNvPr>
          <p:cNvSpPr/>
          <p:nvPr/>
        </p:nvSpPr>
        <p:spPr>
          <a:xfrm>
            <a:off x="10124110" y="3446697"/>
            <a:ext cx="718599" cy="2285533"/>
          </a:xfrm>
          <a:prstGeom prst="rect">
            <a:avLst/>
          </a:prstGeom>
          <a:solidFill>
            <a:schemeClr val="accent3">
              <a:lumMod val="75000"/>
              <a:alpha val="2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Majority/Weighted  Voting</a:t>
            </a:r>
          </a:p>
        </p:txBody>
      </p:sp>
      <p:cxnSp>
        <p:nvCxnSpPr>
          <p:cNvPr id="35" name="Straight Arrow Connector 34">
            <a:extLst>
              <a:ext uri="{FF2B5EF4-FFF2-40B4-BE49-F238E27FC236}">
                <a16:creationId xmlns:a16="http://schemas.microsoft.com/office/drawing/2014/main" id="{D74548A8-5FC3-6328-62EF-54EB31D622F8}"/>
              </a:ext>
            </a:extLst>
          </p:cNvPr>
          <p:cNvCxnSpPr>
            <a:cxnSpLocks/>
          </p:cNvCxnSpPr>
          <p:nvPr/>
        </p:nvCxnSpPr>
        <p:spPr>
          <a:xfrm>
            <a:off x="9916212" y="3815862"/>
            <a:ext cx="207898" cy="0"/>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F599CA87-5052-51D7-618F-0367C5BD5F71}"/>
              </a:ext>
            </a:extLst>
          </p:cNvPr>
          <p:cNvCxnSpPr>
            <a:cxnSpLocks/>
          </p:cNvCxnSpPr>
          <p:nvPr/>
        </p:nvCxnSpPr>
        <p:spPr>
          <a:xfrm>
            <a:off x="9910770" y="5389520"/>
            <a:ext cx="213340" cy="0"/>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37" name="Rectangle 36">
            <a:extLst>
              <a:ext uri="{FF2B5EF4-FFF2-40B4-BE49-F238E27FC236}">
                <a16:creationId xmlns:a16="http://schemas.microsoft.com/office/drawing/2014/main" id="{FCA9BFE3-0056-55D9-1491-89EDF13C1D71}"/>
              </a:ext>
            </a:extLst>
          </p:cNvPr>
          <p:cNvSpPr/>
          <p:nvPr/>
        </p:nvSpPr>
        <p:spPr>
          <a:xfrm>
            <a:off x="11021000" y="3446697"/>
            <a:ext cx="488768" cy="2285533"/>
          </a:xfrm>
          <a:prstGeom prst="rect">
            <a:avLst/>
          </a:prstGeom>
          <a:solidFill>
            <a:schemeClr val="accent3">
              <a:lumMod val="75000"/>
              <a:alpha val="2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Predictions</a:t>
            </a:r>
          </a:p>
        </p:txBody>
      </p:sp>
      <p:cxnSp>
        <p:nvCxnSpPr>
          <p:cNvPr id="38" name="Straight Arrow Connector 37">
            <a:extLst>
              <a:ext uri="{FF2B5EF4-FFF2-40B4-BE49-F238E27FC236}">
                <a16:creationId xmlns:a16="http://schemas.microsoft.com/office/drawing/2014/main" id="{ADD8E43B-73C2-E5B2-CC3D-CAB159CD24BE}"/>
              </a:ext>
            </a:extLst>
          </p:cNvPr>
          <p:cNvCxnSpPr>
            <a:cxnSpLocks/>
            <a:stCxn id="34" idx="3"/>
          </p:cNvCxnSpPr>
          <p:nvPr/>
        </p:nvCxnSpPr>
        <p:spPr>
          <a:xfrm flipV="1">
            <a:off x="10842709" y="4587614"/>
            <a:ext cx="178292" cy="1850"/>
          </a:xfrm>
          <a:prstGeom prst="straightConnector1">
            <a:avLst/>
          </a:prstGeom>
          <a:ln>
            <a:solidFill>
              <a:schemeClr val="bg2">
                <a:lumMod val="25000"/>
              </a:schemeClr>
            </a:solidFill>
            <a:tailEnd type="triangle"/>
          </a:ln>
        </p:spPr>
        <p:style>
          <a:lnRef idx="1">
            <a:schemeClr val="accent2"/>
          </a:lnRef>
          <a:fillRef idx="0">
            <a:schemeClr val="accent2"/>
          </a:fillRef>
          <a:effectRef idx="0">
            <a:schemeClr val="accent2"/>
          </a:effectRef>
          <a:fontRef idx="minor">
            <a:schemeClr val="tx1"/>
          </a:fontRef>
        </p:style>
      </p:cxnSp>
      <p:grpSp>
        <p:nvGrpSpPr>
          <p:cNvPr id="14" name="Group 13">
            <a:extLst>
              <a:ext uri="{FF2B5EF4-FFF2-40B4-BE49-F238E27FC236}">
                <a16:creationId xmlns:a16="http://schemas.microsoft.com/office/drawing/2014/main" id="{61326CAF-9CA0-BBAA-5032-B90C57685230}"/>
              </a:ext>
            </a:extLst>
          </p:cNvPr>
          <p:cNvGrpSpPr/>
          <p:nvPr/>
        </p:nvGrpSpPr>
        <p:grpSpPr>
          <a:xfrm>
            <a:off x="6371492" y="1187384"/>
            <a:ext cx="5149247" cy="1923432"/>
            <a:chOff x="6371492" y="1187384"/>
            <a:chExt cx="5149247" cy="1923432"/>
          </a:xfrm>
        </p:grpSpPr>
        <p:grpSp>
          <p:nvGrpSpPr>
            <p:cNvPr id="7" name="Group 6">
              <a:extLst>
                <a:ext uri="{FF2B5EF4-FFF2-40B4-BE49-F238E27FC236}">
                  <a16:creationId xmlns:a16="http://schemas.microsoft.com/office/drawing/2014/main" id="{919A512D-1ECC-2640-943E-3DBFFE632E5D}"/>
                </a:ext>
              </a:extLst>
            </p:cNvPr>
            <p:cNvGrpSpPr/>
            <p:nvPr/>
          </p:nvGrpSpPr>
          <p:grpSpPr>
            <a:xfrm>
              <a:off x="6371492" y="1190008"/>
              <a:ext cx="4982306" cy="1857992"/>
              <a:chOff x="6371492" y="1190008"/>
              <a:chExt cx="4982306" cy="1857992"/>
            </a:xfrm>
          </p:grpSpPr>
          <p:grpSp>
            <p:nvGrpSpPr>
              <p:cNvPr id="3" name="Group 2">
                <a:extLst>
                  <a:ext uri="{FF2B5EF4-FFF2-40B4-BE49-F238E27FC236}">
                    <a16:creationId xmlns:a16="http://schemas.microsoft.com/office/drawing/2014/main" id="{78C45B3A-023F-FF46-2A58-2B003B202F51}"/>
                  </a:ext>
                </a:extLst>
              </p:cNvPr>
              <p:cNvGrpSpPr/>
              <p:nvPr/>
            </p:nvGrpSpPr>
            <p:grpSpPr>
              <a:xfrm>
                <a:off x="6371492" y="1190008"/>
                <a:ext cx="4982306" cy="1857992"/>
                <a:chOff x="855768" y="1616517"/>
                <a:chExt cx="10193232" cy="3846437"/>
              </a:xfrm>
            </p:grpSpPr>
            <p:pic>
              <p:nvPicPr>
                <p:cNvPr id="1026" name="Picture 2">
                  <a:extLst>
                    <a:ext uri="{FF2B5EF4-FFF2-40B4-BE49-F238E27FC236}">
                      <a16:creationId xmlns:a16="http://schemas.microsoft.com/office/drawing/2014/main" id="{EE3031C7-E760-E0A7-C770-DCF2B4D8D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68" y="1974735"/>
                  <a:ext cx="5099556" cy="344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7EC84C-C3A7-926B-5AB2-EDA5698C8C93}"/>
                    </a:ext>
                  </a:extLst>
                </p:cNvPr>
                <p:cNvPicPr>
                  <a:picLocks noChangeAspect="1"/>
                </p:cNvPicPr>
                <p:nvPr/>
              </p:nvPicPr>
              <p:blipFill>
                <a:blip r:embed="rId3"/>
                <a:stretch>
                  <a:fillRect/>
                </a:stretch>
              </p:blipFill>
              <p:spPr>
                <a:xfrm>
                  <a:off x="6407037" y="2392019"/>
                  <a:ext cx="4407126" cy="2863997"/>
                </a:xfrm>
                <a:prstGeom prst="rect">
                  <a:avLst/>
                </a:prstGeom>
              </p:spPr>
            </p:pic>
            <p:sp>
              <p:nvSpPr>
                <p:cNvPr id="8" name="TextBox 7">
                  <a:extLst>
                    <a:ext uri="{FF2B5EF4-FFF2-40B4-BE49-F238E27FC236}">
                      <a16:creationId xmlns:a16="http://schemas.microsoft.com/office/drawing/2014/main" id="{FC6B8704-F7D7-B3A5-12FE-55FDC2A9B3E8}"/>
                    </a:ext>
                  </a:extLst>
                </p:cNvPr>
                <p:cNvSpPr txBox="1"/>
                <p:nvPr/>
              </p:nvSpPr>
              <p:spPr>
                <a:xfrm>
                  <a:off x="1839228" y="1616517"/>
                  <a:ext cx="3132637" cy="541588"/>
                </a:xfrm>
                <a:prstGeom prst="rect">
                  <a:avLst/>
                </a:prstGeom>
                <a:noFill/>
              </p:spPr>
              <p:txBody>
                <a:bodyPr wrap="none" rtlCol="0">
                  <a:spAutoFit/>
                </a:bodyPr>
                <a:lstStyle/>
                <a:p>
                  <a:r>
                    <a:rPr lang="en-US" sz="1100" dirty="0">
                      <a:solidFill>
                        <a:srgbClr val="E99A4B"/>
                      </a:solidFill>
                    </a:rPr>
                    <a:t>Base Model VGG16_BN</a:t>
                  </a:r>
                </a:p>
              </p:txBody>
            </p:sp>
            <p:sp>
              <p:nvSpPr>
                <p:cNvPr id="9" name="Rectangle 8">
                  <a:extLst>
                    <a:ext uri="{FF2B5EF4-FFF2-40B4-BE49-F238E27FC236}">
                      <a16:creationId xmlns:a16="http://schemas.microsoft.com/office/drawing/2014/main" id="{8E79AA14-CF41-8BE8-06A5-922F262EF11E}"/>
                    </a:ext>
                  </a:extLst>
                </p:cNvPr>
                <p:cNvSpPr/>
                <p:nvPr/>
              </p:nvSpPr>
              <p:spPr>
                <a:xfrm>
                  <a:off x="1195754" y="2293859"/>
                  <a:ext cx="4302369" cy="1482558"/>
                </a:xfrm>
                <a:prstGeom prst="rect">
                  <a:avLst/>
                </a:prstGeom>
                <a:solidFill>
                  <a:srgbClr val="FBE5D6">
                    <a:alpha val="3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4E6B04F-A6FD-C237-E0F4-933C332EDA0E}"/>
                    </a:ext>
                  </a:extLst>
                </p:cNvPr>
                <p:cNvSpPr/>
                <p:nvPr/>
              </p:nvSpPr>
              <p:spPr>
                <a:xfrm>
                  <a:off x="6295310" y="2180903"/>
                  <a:ext cx="4753690" cy="3282051"/>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0C1E74-368A-55EB-F903-F6981CDA2470}"/>
                    </a:ext>
                  </a:extLst>
                </p:cNvPr>
                <p:cNvSpPr txBox="1"/>
                <p:nvPr/>
              </p:nvSpPr>
              <p:spPr>
                <a:xfrm>
                  <a:off x="7462424" y="1639314"/>
                  <a:ext cx="2296350" cy="541588"/>
                </a:xfrm>
                <a:prstGeom prst="rect">
                  <a:avLst/>
                </a:prstGeom>
                <a:noFill/>
              </p:spPr>
              <p:txBody>
                <a:bodyPr wrap="none" rtlCol="0">
                  <a:spAutoFit/>
                </a:bodyPr>
                <a:lstStyle/>
                <a:p>
                  <a:r>
                    <a:rPr lang="en-US" sz="1100" dirty="0">
                      <a:solidFill>
                        <a:srgbClr val="00B0F0"/>
                      </a:solidFill>
                    </a:rPr>
                    <a:t>Attention Blocks</a:t>
                  </a:r>
                </a:p>
              </p:txBody>
            </p:sp>
            <p:sp>
              <p:nvSpPr>
                <p:cNvPr id="12" name="Rectangle 11">
                  <a:extLst>
                    <a:ext uri="{FF2B5EF4-FFF2-40B4-BE49-F238E27FC236}">
                      <a16:creationId xmlns:a16="http://schemas.microsoft.com/office/drawing/2014/main" id="{A2E9BA3B-4988-2DFE-2DD7-0005FE7FE68A}"/>
                    </a:ext>
                  </a:extLst>
                </p:cNvPr>
                <p:cNvSpPr/>
                <p:nvPr/>
              </p:nvSpPr>
              <p:spPr>
                <a:xfrm>
                  <a:off x="3174390" y="4047924"/>
                  <a:ext cx="829041" cy="1013485"/>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E67115F-76F9-099E-259E-6419C34BB562}"/>
                    </a:ext>
                  </a:extLst>
                </p:cNvPr>
                <p:cNvCxnSpPr>
                  <a:stCxn id="12" idx="3"/>
                  <a:endCxn id="10" idx="1"/>
                </p:cNvCxnSpPr>
                <p:nvPr/>
              </p:nvCxnSpPr>
              <p:spPr>
                <a:xfrm flipV="1">
                  <a:off x="4003431" y="3821929"/>
                  <a:ext cx="2291879" cy="732738"/>
                </a:xfrm>
                <a:prstGeom prst="bentConnector3">
                  <a:avLst>
                    <a:gd name="adj1" fmla="val 76343"/>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5" name="Rectangle 4">
                <a:extLst>
                  <a:ext uri="{FF2B5EF4-FFF2-40B4-BE49-F238E27FC236}">
                    <a16:creationId xmlns:a16="http://schemas.microsoft.com/office/drawing/2014/main" id="{7062AF3D-9A3F-E4B4-91B6-88694562F82E}"/>
                  </a:ext>
                </a:extLst>
              </p:cNvPr>
              <p:cNvSpPr/>
              <p:nvPr/>
            </p:nvSpPr>
            <p:spPr>
              <a:xfrm>
                <a:off x="7855415" y="2106120"/>
                <a:ext cx="309530" cy="404328"/>
              </a:xfrm>
              <a:prstGeom prst="rect">
                <a:avLst/>
              </a:prstGeom>
              <a:solidFill>
                <a:srgbClr val="7ABFF2">
                  <a:alpha val="20000"/>
                </a:srgbClr>
              </a:solidFill>
              <a:ln>
                <a:solidFill>
                  <a:srgbClr val="7ABF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14FB8E1C-5FF0-9D0A-5617-875A3CB45A5F}"/>
                </a:ext>
              </a:extLst>
            </p:cNvPr>
            <p:cNvSpPr/>
            <p:nvPr/>
          </p:nvSpPr>
          <p:spPr>
            <a:xfrm>
              <a:off x="6378734" y="1187384"/>
              <a:ext cx="5142005" cy="1923432"/>
            </a:xfrm>
            <a:prstGeom prst="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9747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45F6F19-24AC-4359-9B0E-65AA3950B66C}">
  <we:reference id="4b785c87-866c-4bad-85d8-5d1ae467ac9a" version="3.12.1.0" store="EXCatalog" storeType="EXCatalog"/>
  <we:alternateReferences>
    <we:reference id="WA104381909" version="3.12.1.0" store="en-MY"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5125</TotalTime>
  <Words>2193</Words>
  <Application>Microsoft Office PowerPoint</Application>
  <PresentationFormat>Widescreen</PresentationFormat>
  <Paragraphs>295</Paragraphs>
  <Slides>19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Wingdings</vt:lpstr>
      <vt:lpstr>Office Theme</vt:lpstr>
      <vt:lpstr>Deep Learning CAD Project Defense</vt:lpstr>
      <vt:lpstr>Outline</vt:lpstr>
      <vt:lpstr>[1/7] Augmentation &amp; Pre-processing (1/3)</vt:lpstr>
      <vt:lpstr>[1/7] Augmentation &amp; Pre-processing – Hair Augmentation (2/3)</vt:lpstr>
      <vt:lpstr>PowerPoint Presentation</vt:lpstr>
      <vt:lpstr>[2/7] Skin Lesion Segmentation (1/1) (*)</vt:lpstr>
      <vt:lpstr>[3/7] Architectures (Base) (1/3)</vt:lpstr>
      <vt:lpstr>[3/7] Architectures (Base) (2/3)</vt:lpstr>
      <vt:lpstr>[3/7] Architectures (Ensemble) (3/3)</vt:lpstr>
      <vt:lpstr>[4/7] Configurations</vt:lpstr>
      <vt:lpstr>[5/7] Results and Discussion – Challenge 1 (1/4)</vt:lpstr>
      <vt:lpstr>[5/7] Results and Discussion – Challenge 1 (2/4)</vt:lpstr>
      <vt:lpstr>[5/7] Results and Discussion – Challenge 2 (3/4)</vt:lpstr>
      <vt:lpstr>[5/7] Results and Discussion – Challenge 2 (4/4)</vt:lpstr>
      <vt:lpstr>[6/7] Grad-CAM Visualization</vt:lpstr>
      <vt:lpstr>[7/7] Conclusion</vt:lpstr>
      <vt:lpstr>[Appendix] Skin Lesion Segmentation</vt:lpstr>
      <vt:lpstr>[Appendix] Results and Discussion – Challenge 1</vt:lpstr>
      <vt:lpstr>[Appendix] Results and Discussion – Challenge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CAD Project Defense</dc:title>
  <dc:creator>ABDELRAHMAN USAMA GABR ABDOU HABIB</dc:creator>
  <cp:lastModifiedBy>ABDELRAHMAN USAMA GABR ABDOU HABIB</cp:lastModifiedBy>
  <cp:revision>255</cp:revision>
  <dcterms:created xsi:type="dcterms:W3CDTF">2024-01-01T10:38:01Z</dcterms:created>
  <dcterms:modified xsi:type="dcterms:W3CDTF">2024-01-15T23:00:57Z</dcterms:modified>
</cp:coreProperties>
</file>